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320" r:id="rId2"/>
    <p:sldId id="315" r:id="rId3"/>
    <p:sldId id="316" r:id="rId4"/>
    <p:sldId id="317" r:id="rId5"/>
    <p:sldId id="319" r:id="rId6"/>
    <p:sldId id="332" r:id="rId7"/>
    <p:sldId id="333" r:id="rId8"/>
    <p:sldId id="336" r:id="rId9"/>
    <p:sldId id="334" r:id="rId10"/>
    <p:sldId id="337" r:id="rId11"/>
    <p:sldId id="321" r:id="rId12"/>
    <p:sldId id="335" r:id="rId13"/>
    <p:sldId id="327" r:id="rId14"/>
    <p:sldId id="328" r:id="rId15"/>
    <p:sldId id="329" r:id="rId16"/>
    <p:sldId id="330" r:id="rId17"/>
    <p:sldId id="322" r:id="rId18"/>
    <p:sldId id="324" r:id="rId19"/>
    <p:sldId id="33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859"/>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3365F-E174-BB4A-BFCD-B3990EDB6F58}" type="datetimeFigureOut">
              <a:rPr lang="fr-FR" smtClean="0"/>
              <a:t>09/10/2024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366FF-6EDF-424A-BF32-71746B0DB80F}" type="slidenum">
              <a:rPr lang="fr-FR" smtClean="0"/>
              <a:t>‹N°›</a:t>
            </a:fld>
            <a:endParaRPr lang="fr-FR"/>
          </a:p>
        </p:txBody>
      </p:sp>
    </p:spTree>
    <p:extLst>
      <p:ext uri="{BB962C8B-B14F-4D97-AF65-F5344CB8AC3E}">
        <p14:creationId xmlns:p14="http://schemas.microsoft.com/office/powerpoint/2010/main" val="175386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DE2253-356A-2A4F-9C5C-DCDD54058227}"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66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212121"/>
                </a:solidFill>
                <a:effectLst/>
                <a:latin typeface="Roboto" panose="02000000000000000000" pitchFamily="2" charset="0"/>
              </a:rPr>
              <a:t>Les clusters denses au centre du graphique pourraient représenter des populations qui partagent des </a:t>
            </a:r>
            <a:r>
              <a:rPr lang="fr-FR" b="0" i="0" dirty="0" err="1">
                <a:solidFill>
                  <a:srgbClr val="212121"/>
                </a:solidFill>
                <a:effectLst/>
                <a:latin typeface="Roboto" panose="02000000000000000000" pitchFamily="2" charset="0"/>
              </a:rPr>
              <a:t>haplogroupes</a:t>
            </a:r>
            <a:r>
              <a:rPr lang="fr-FR" b="0" i="0" dirty="0">
                <a:solidFill>
                  <a:srgbClr val="212121"/>
                </a:solidFill>
                <a:effectLst/>
                <a:latin typeface="Roboto" panose="02000000000000000000" pitchFamily="2" charset="0"/>
              </a:rPr>
              <a:t> Y communs ou des zones géographiques similaires. Les individus éloignés de ces clusters pourraient appartenir à des lignées génétiques isolées, ce qui mérite une analyse plus approfondie.</a:t>
            </a:r>
            <a:br>
              <a:rPr lang="fr-FR" b="0" i="0" dirty="0">
                <a:solidFill>
                  <a:srgbClr val="212121"/>
                </a:solidFill>
                <a:effectLst/>
                <a:latin typeface="Roboto" panose="02000000000000000000" pitchFamily="2" charset="0"/>
              </a:rPr>
            </a:br>
            <a:br>
              <a:rPr lang="fr-FR" b="0" i="0" dirty="0">
                <a:solidFill>
                  <a:srgbClr val="212121"/>
                </a:solidFill>
                <a:effectLst/>
                <a:latin typeface="Roboto" panose="02000000000000000000" pitchFamily="2" charset="0"/>
              </a:rPr>
            </a:br>
            <a:endParaRPr lang="fr-FR" b="0" i="0" dirty="0">
              <a:solidFill>
                <a:srgbClr val="212121"/>
              </a:solidFill>
              <a:effectLst/>
              <a:latin typeface="Roboto" panose="02000000000000000000" pitchFamily="2" charset="0"/>
            </a:endParaRPr>
          </a:p>
          <a:p>
            <a:pPr algn="l"/>
            <a:r>
              <a:rPr lang="fr-FR" b="1" i="0" dirty="0">
                <a:solidFill>
                  <a:srgbClr val="212121"/>
                </a:solidFill>
                <a:effectLst/>
                <a:latin typeface="Roboto" panose="02000000000000000000" pitchFamily="2" charset="0"/>
              </a:rPr>
              <a:t>Conclusion</a:t>
            </a:r>
            <a:endParaRPr lang="fr-FR" b="0" i="0" dirty="0">
              <a:solidFill>
                <a:srgbClr val="212121"/>
              </a:solidFill>
              <a:effectLst/>
              <a:latin typeface="Roboto" panose="02000000000000000000" pitchFamily="2" charset="0"/>
            </a:endParaRPr>
          </a:p>
          <a:p>
            <a:pPr algn="l"/>
            <a:r>
              <a:rPr lang="fr-FR" b="0" i="0" dirty="0">
                <a:solidFill>
                  <a:srgbClr val="212121"/>
                </a:solidFill>
                <a:effectLst/>
                <a:latin typeface="Roboto" panose="02000000000000000000" pitchFamily="2" charset="0"/>
              </a:rPr>
              <a:t>Le résultat obtenu de l'algorithme MDS utilisant la méthode SMACOF montre les coordonnées des individus dans un espace réduit à deux dimensions. Ces coordonnées révèlent la structure des relations génétiques entre les individus en essayant de conserver les dissimilarités initiales calculées à partir des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La variation des coordonnées indique des niveaux de similarité et de divergence entre les individus. Par exemple, des individus avec des coordonnées proches dans cet espace devraient être génétiquement similaires, tandis que ceux qui sont éloignés sont plus divergents. La présence de valeurs relativement grandes, notamment pour certains individus, suggère qu'il existe des différences génétiques marquées dans le jeu de données. Pour mieux interpréter ces résultats, il serait utile de visualiser ces points sur un graphique 3D, ce qui permettrait d'identifier visuellement les groupes d'individus similaires et de comprendre davantage les schémas de variation génétique présents.</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11</a:t>
            </a:fld>
            <a:endParaRPr lang="fr-FR"/>
          </a:p>
        </p:txBody>
      </p:sp>
    </p:spTree>
    <p:extLst>
      <p:ext uri="{BB962C8B-B14F-4D97-AF65-F5344CB8AC3E}">
        <p14:creationId xmlns:p14="http://schemas.microsoft.com/office/powerpoint/2010/main" val="90772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12121"/>
                </a:solidFill>
                <a:effectLst/>
                <a:latin typeface="Roboto" panose="02000000000000000000" pitchFamily="2" charset="0"/>
              </a:rPr>
              <a:t>On va travailler avec le RMSD (Root </a:t>
            </a:r>
            <a:r>
              <a:rPr lang="fr-FR" b="0" i="0" dirty="0" err="1">
                <a:solidFill>
                  <a:srgbClr val="212121"/>
                </a:solidFill>
                <a:effectLst/>
                <a:latin typeface="Roboto" panose="02000000000000000000" pitchFamily="2" charset="0"/>
              </a:rPr>
              <a:t>Mean</a:t>
            </a:r>
            <a:r>
              <a:rPr lang="fr-FR" b="0" i="0" dirty="0">
                <a:solidFill>
                  <a:srgbClr val="212121"/>
                </a:solidFill>
                <a:effectLst/>
                <a:latin typeface="Roboto" panose="02000000000000000000" pitchFamily="2" charset="0"/>
              </a:rPr>
              <a:t> Square </a:t>
            </a:r>
            <a:r>
              <a:rPr lang="fr-FR" b="0" i="0" dirty="0" err="1">
                <a:solidFill>
                  <a:srgbClr val="212121"/>
                </a:solidFill>
                <a:effectLst/>
                <a:latin typeface="Roboto" panose="02000000000000000000" pitchFamily="2" charset="0"/>
              </a:rPr>
              <a:t>Deviation</a:t>
            </a:r>
            <a:r>
              <a:rPr lang="fr-FR" b="0" i="0" dirty="0">
                <a:solidFill>
                  <a:srgbClr val="212121"/>
                </a:solidFill>
                <a:effectLst/>
                <a:latin typeface="Roboto" panose="02000000000000000000" pitchFamily="2" charset="0"/>
              </a:rPr>
              <a:t>) plutôt que le stress normalisé, le RMSD est un indicateur utilisé pour mesurer l'écart entre les dissimilarités d'origine (dans l'espace de haute dimension) et les distances après projection (dans l'espace projeté, généralement 2D ou 3D). Il permet de quantifier la qualité d'une projection, en vérifiant dans quelle mesure la structure des distances est préservée dans l'espace réduit.</a:t>
            </a:r>
          </a:p>
          <a:p>
            <a:endParaRPr lang="fr-FR" b="0" i="0" dirty="0">
              <a:solidFill>
                <a:srgbClr val="212121"/>
              </a:solidFill>
              <a:effectLst/>
              <a:latin typeface="Roboto" panose="02000000000000000000" pitchFamily="2" charset="0"/>
            </a:endParaRPr>
          </a:p>
          <a:p>
            <a:endParaRPr lang="fr-FR" b="0" i="0" dirty="0">
              <a:solidFill>
                <a:srgbClr val="212121"/>
              </a:solidFill>
              <a:effectLst/>
              <a:latin typeface="Roboto" panose="02000000000000000000" pitchFamily="2" charset="0"/>
            </a:endParaRPr>
          </a:p>
          <a:p>
            <a:r>
              <a:rPr lang="fr-FR" dirty="0"/>
              <a:t>Nous avons effectué deux projections MDS : une en 2D et une en 3D, afin de représenter les similarités génétiques entre individus. La projection 2D présente un RMSD global de 4.7948, ce qui montre une distorsion modérée. Les individus en bleu sont bien projetés, tandis que les points rouges, en particulier ceux éloignés au centre, montrent une mauvaise qualité de projection, suggérant qu'ils sont génétiquement distincts et difficiles à représenter en 2 dimensions.</a:t>
            </a:r>
          </a:p>
          <a:p>
            <a:r>
              <a:rPr lang="fr-FR" dirty="0"/>
              <a:t>En revanche, la projection en 3D réduit le RMSD global à 4.3740, ce qui montre une amélioration de la qualité de la projection. La majorité des individus sont mieux représentés, comme le montre la dominance des points bleus. Cependant, certains individus restent mal projetés, bien que moins nombreux et moins dispersés qu'en 2D.</a:t>
            </a:r>
          </a:p>
          <a:p>
            <a:r>
              <a:rPr lang="fr-FR" b="1" dirty="0"/>
              <a:t>Conclusion :</a:t>
            </a:r>
            <a:r>
              <a:rPr lang="fr-FR" dirty="0"/>
              <a:t> La projection 3D est plus adaptée pour capturer la diversité génétique des individus. L'ajout d'une dimension supplémentaire améliore la préservation des distances d'origine. Cela montre que pour des données aussi complexes, un espace à plus de dimensions est nécessaire pour représenter correctement les relations génétiques.</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13</a:t>
            </a:fld>
            <a:endParaRPr lang="fr-FR"/>
          </a:p>
        </p:txBody>
      </p:sp>
    </p:spTree>
    <p:extLst>
      <p:ext uri="{BB962C8B-B14F-4D97-AF65-F5344CB8AC3E}">
        <p14:creationId xmlns:p14="http://schemas.microsoft.com/office/powerpoint/2010/main" val="277254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ici deux projections MDS, en 2D et en 3D, qui représentent les relations géographiques entre les individus en fonction de leurs données génétiques.</a:t>
            </a:r>
          </a:p>
          <a:p>
            <a:pPr>
              <a:buFont typeface="Arial" panose="020B0604020202020204" pitchFamily="34" charset="0"/>
              <a:buChar char="•"/>
            </a:pPr>
            <a:r>
              <a:rPr lang="fr-FR" b="1" dirty="0"/>
              <a:t>Projection en 2D :</a:t>
            </a:r>
            <a:r>
              <a:rPr lang="fr-FR" dirty="0"/>
              <a:t> La projection en 2 dimensions montre une bonne séparation pour certains groupes géographiques comme l'Europe du Sud et l'Afrique de l'Est, qui apparaissent distincts des autres. Cependant, une grande partie des individus se retrouve compressée au centre du graphique, rendant difficile la distinction entre certaines zones géographiques. Cette compression est due à la limitation de l'espace 2D qui réduit la capacité à capturer les relations complexes.</a:t>
            </a:r>
          </a:p>
          <a:p>
            <a:pPr>
              <a:buFont typeface="Arial" panose="020B0604020202020204" pitchFamily="34" charset="0"/>
              <a:buChar char="•"/>
            </a:pPr>
            <a:r>
              <a:rPr lang="fr-FR" b="1" dirty="0"/>
              <a:t>Projection en 3D :</a:t>
            </a:r>
            <a:r>
              <a:rPr lang="fr-FR" dirty="0"/>
              <a:t> La projection en 3 dimensions, quant à elle, améliore considérablement cette situation. Avec l'ajout d'une dimension, les individus sont mieux répartis dans l'espace, et les groupes géographiques sont plus distincts. Par exemple, l'Europe de l'Ouest et le Moyen-Orient apparaissent plus clairement séparés, ce qui n'était pas évident en 2D. Cela permet de mieux comprendre les relations géographiques complexes qui existent entre les individus.</a:t>
            </a:r>
          </a:p>
          <a:p>
            <a:pPr>
              <a:buFont typeface="Arial" panose="020B0604020202020204" pitchFamily="34" charset="0"/>
              <a:buChar char="•"/>
            </a:pPr>
            <a:r>
              <a:rPr lang="fr-FR" b="1" dirty="0"/>
              <a:t>Comparaison :</a:t>
            </a:r>
            <a:r>
              <a:rPr lang="fr-FR" dirty="0"/>
              <a:t> La projection 2D offre une vue simplifiée, mais elle masque certaines informations en raison de la compression des distances. La projection 3D est donc plus précise et fidèle à la réalité, car elle permet de mieux capturer les distinctions entre les groupes géographiques.</a:t>
            </a:r>
          </a:p>
          <a:p>
            <a:r>
              <a:rPr lang="fr-FR" b="1" dirty="0"/>
              <a:t>Conclusion :</a:t>
            </a:r>
            <a:r>
              <a:rPr lang="fr-FR" dirty="0"/>
              <a:t> L'ajout d'une troisième dimension dans l'analyse MDS est crucial pour mieux représenter la diversité géographique et génétique des individus. La projection 3D est donc plus adaptée pour une analyse fine des relations géographiques et génétiques.</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14</a:t>
            </a:fld>
            <a:endParaRPr lang="fr-FR"/>
          </a:p>
        </p:txBody>
      </p:sp>
    </p:spTree>
    <p:extLst>
      <p:ext uri="{BB962C8B-B14F-4D97-AF65-F5344CB8AC3E}">
        <p14:creationId xmlns:p14="http://schemas.microsoft.com/office/powerpoint/2010/main" val="420153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Projection en 2D :</a:t>
            </a:r>
            <a:r>
              <a:rPr lang="fr-FR" dirty="0"/>
              <a:t> La projection en 2 dimensions montre que certains </a:t>
            </a:r>
            <a:r>
              <a:rPr lang="fr-FR" dirty="0" err="1"/>
              <a:t>haplogroupes</a:t>
            </a:r>
            <a:r>
              <a:rPr lang="fr-FR" dirty="0"/>
              <a:t> sont bien séparés, notamment ceux représentés en rouge et en bleu. Cependant, une grande concentration des points se situe au centre du graphique, ce qui rend difficile la distinction entre certains </a:t>
            </a:r>
            <a:r>
              <a:rPr lang="fr-FR" dirty="0" err="1"/>
              <a:t>haplogroupes</a:t>
            </a:r>
            <a:r>
              <a:rPr lang="fr-FR" dirty="0"/>
              <a:t>. Cela suggère que beaucoup d'individus partagent des similarités génétiques importantes, mais la compression des données dans l'espace 2D limite la clarté de la représentation.</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15</a:t>
            </a:fld>
            <a:endParaRPr lang="fr-FR"/>
          </a:p>
        </p:txBody>
      </p:sp>
    </p:spTree>
    <p:extLst>
      <p:ext uri="{BB962C8B-B14F-4D97-AF65-F5344CB8AC3E}">
        <p14:creationId xmlns:p14="http://schemas.microsoft.com/office/powerpoint/2010/main" val="3822153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Projection en 3D :</a:t>
            </a:r>
            <a:r>
              <a:rPr lang="fr-FR" dirty="0"/>
              <a:t> En ajoutant une dimension supplémentaire, la projection 3D améliore la séparation des </a:t>
            </a:r>
            <a:r>
              <a:rPr lang="fr-FR" dirty="0" err="1"/>
              <a:t>haplogroupes</a:t>
            </a:r>
            <a:r>
              <a:rPr lang="fr-FR" dirty="0"/>
              <a:t>. Certains groupes qui semblaient se superposer en 2D sont maintenant mieux distincts en 3D, et la répartition des points est plus claire. Les individus sont mieux distribués dans l’espace tridimensionnel, ce qui révèle des relations génétiques plus précises entre les </a:t>
            </a:r>
            <a:r>
              <a:rPr lang="fr-FR" dirty="0" err="1"/>
              <a:t>haplogroupes</a:t>
            </a:r>
            <a:r>
              <a:rPr lang="fr-FR" dirty="0"/>
              <a:t>.</a:t>
            </a:r>
          </a:p>
          <a:p>
            <a:endParaRPr lang="fr-FR" dirty="0"/>
          </a:p>
          <a:p>
            <a:r>
              <a:rPr lang="fr-FR" b="1" dirty="0"/>
              <a:t>Comparaison :</a:t>
            </a:r>
            <a:r>
              <a:rPr lang="fr-FR" dirty="0"/>
              <a:t> La projection en 2D présente des limitations, avec une densité de points qui rend la distinction entre les </a:t>
            </a:r>
            <a:r>
              <a:rPr lang="fr-FR" dirty="0" err="1"/>
              <a:t>haplogroupes</a:t>
            </a:r>
            <a:r>
              <a:rPr lang="fr-FR" dirty="0"/>
              <a:t> difficile. En revanche, la projection 3D permet de mieux séparer les groupes et de révéler des relations plus complexes. L'ajout d'une troisième dimension est crucial pour mieux capturer les nuances dans les relations génétiques.</a:t>
            </a:r>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16</a:t>
            </a:fld>
            <a:endParaRPr lang="fr-FR"/>
          </a:p>
        </p:txBody>
      </p:sp>
    </p:spTree>
    <p:extLst>
      <p:ext uri="{BB962C8B-B14F-4D97-AF65-F5344CB8AC3E}">
        <p14:creationId xmlns:p14="http://schemas.microsoft.com/office/powerpoint/2010/main" val="230317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cette analyse génomique, nous faisons face à plusieurs limites. La recombinaison génétique complique l'interprétation des relations, et les </a:t>
            </a:r>
            <a:r>
              <a:rPr lang="fr-FR" dirty="0" err="1"/>
              <a:t>SNPs</a:t>
            </a:r>
            <a:r>
              <a:rPr lang="fr-FR" dirty="0"/>
              <a:t> manquants dans l'ADN ancien, souvent dégradé, rendent la reconstitution des lignées difficile. En se focalisant uniquement sur le chromosome Y, on exclut l'ADN mitochondrial, ce qui biaise l'analyse en omettant les lignées maternelles. De plus, il est difficile de retracer les migrations récentes, car elles se confondent avec les signaux plus anciens.</a:t>
            </a:r>
          </a:p>
          <a:p>
            <a:r>
              <a:rPr lang="fr-FR" dirty="0"/>
              <a:t>Pour pallier ces limites, des approches complémentaires comme l'archéologie, qui apporte des preuves matérielles, et la linguistique, qui analyse les groupes linguistiques, sont nécessaires. Les méthodes isotopiques aident également à mieux comprendre la mobilité des individus à travers leurs ossements.</a:t>
            </a:r>
          </a:p>
          <a:p>
            <a:r>
              <a:rPr lang="fr-FR" dirty="0"/>
              <a:t>Enfin, pour améliorer ces analyses, l'intégration de l'ADN mitochondrial permettrait d'inclure les lignées maternelles. L'intelligence artificielle, en combinant diverses sources de données, pourrait aussi fournir des modèles plus précis des mouvements de population."</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17</a:t>
            </a:fld>
            <a:endParaRPr lang="fr-FR"/>
          </a:p>
        </p:txBody>
      </p:sp>
    </p:spTree>
    <p:extLst>
      <p:ext uri="{BB962C8B-B14F-4D97-AF65-F5344CB8AC3E}">
        <p14:creationId xmlns:p14="http://schemas.microsoft.com/office/powerpoint/2010/main" val="1170599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conclusion, ce projet a permis de mettre en lumière l’importance de l’analyse génomique, en particulier des </a:t>
            </a:r>
            <a:r>
              <a:rPr lang="fr-FR" dirty="0" err="1"/>
              <a:t>SNPs</a:t>
            </a:r>
            <a:r>
              <a:rPr lang="fr-FR" dirty="0"/>
              <a:t> du chromosome Y, pour mieux comprendre les migrations humaines anciennes. À travers l’utilisation d’algorithmes de réduction de dimensionnalité comme le MDS et l’implémentation de la méthode SMACOF, nous avons pu visualiser les relations génétiques complexes entre les individus, tout en identifiant des clusters correspondant à des </a:t>
            </a:r>
            <a:r>
              <a:rPr lang="fr-FR" dirty="0" err="1"/>
              <a:t>haplogroupes</a:t>
            </a:r>
            <a:r>
              <a:rPr lang="fr-FR" dirty="0"/>
              <a:t> spécifiques. Ces résultats montrent que l’étude des </a:t>
            </a:r>
            <a:r>
              <a:rPr lang="fr-FR" dirty="0" err="1"/>
              <a:t>haplogroupes</a:t>
            </a:r>
            <a:r>
              <a:rPr lang="fr-FR" dirty="0"/>
              <a:t> Y permet de retracer des trajectoires migratoires et de mieux comprendre la diversité génétique actuelle. Toutefois, cette approche présente certaines limites, notamment l'absence d'ADN mitochondrial et la difficulté à capturer les mouvements récents. Les perspectives d'amélioration incluent l’intégration de données archéologiques et linguistiques, ainsi que l’utilisation croissante de l’intelligence artificielle pour combiner plusieurs sources de données. Ces développements permettront une meilleure compréhension des migrations humaines et une approche plus complète de l'évolution des populations à travers le temps.</a:t>
            </a:r>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18</a:t>
            </a:fld>
            <a:endParaRPr lang="fr-FR"/>
          </a:p>
        </p:txBody>
      </p:sp>
    </p:spTree>
    <p:extLst>
      <p:ext uri="{BB962C8B-B14F-4D97-AF65-F5344CB8AC3E}">
        <p14:creationId xmlns:p14="http://schemas.microsoft.com/office/powerpoint/2010/main" val="37627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L’analyse des données génomiques joue un rôle crucial dans la compréhension des migrations humaines anciennes. En particulier, le chromosome Y, transmis uniquement de père en fils, permet de suivre les lignées patrilinéaires à travers les générations sans recombinaison. Cela en fait un excellent outil pour étudier les déplacements des populations masculines.</a:t>
            </a:r>
          </a:p>
          <a:p>
            <a:r>
              <a:rPr lang="fr-FR" dirty="0"/>
              <a:t>En analysant ces marqueurs, il est possible d'identifier des schémas migratoires anciens, tels que les expansions hors d'Afrique ou encore les migrations indo-européennes.</a:t>
            </a:r>
          </a:p>
          <a:p>
            <a:r>
              <a:rPr lang="fr-FR" dirty="0"/>
              <a:t>Dans ce projet, nous utilisons l'algorithme SMACOF pour réduire la complexité des données génétiques et les projeter dans un espace de plus faible dimension. Cela permet de visualiser les similarités et dissimilarités génétiques entre les individus en fonction de leur origine géographique.</a:t>
            </a:r>
          </a:p>
          <a:p>
            <a:r>
              <a:rPr lang="fr-FR" dirty="0"/>
              <a:t>L’objectif est de relier ces mutations génétiques à des régions géographiques spécifiques, afin d’obtenir une représentation claire des mouvements de populations à travers le temps et de mieux comprendre leur impact sur la diversité génétique actuelle.</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3</a:t>
            </a:fld>
            <a:endParaRPr lang="fr-FR"/>
          </a:p>
        </p:txBody>
      </p:sp>
    </p:spTree>
    <p:extLst>
      <p:ext uri="{BB962C8B-B14F-4D97-AF65-F5344CB8AC3E}">
        <p14:creationId xmlns:p14="http://schemas.microsoft.com/office/powerpoint/2010/main" val="123872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migrations humaines ont joué un rôle central dans la structuration génétique des populations actuelles. L’une des premières grandes vagues migratoires, connue sous le nom de "Out of </a:t>
            </a:r>
            <a:r>
              <a:rPr lang="fr-FR" dirty="0" err="1"/>
              <a:t>Africa</a:t>
            </a:r>
            <a:r>
              <a:rPr lang="fr-FR" dirty="0"/>
              <a:t>", s’est produite lorsque les premiers Homo sapiens ont quitté l’Afrique pour coloniser l’Eurasie. Cette migration est associée à des marqueurs génétiques observés dans les </a:t>
            </a:r>
            <a:r>
              <a:rPr lang="fr-FR" dirty="0" err="1"/>
              <a:t>haplogroupes</a:t>
            </a:r>
            <a:r>
              <a:rPr lang="fr-FR" dirty="0"/>
              <a:t> du chromosome Y, tels que l’</a:t>
            </a:r>
            <a:r>
              <a:rPr lang="fr-FR" dirty="0" err="1"/>
              <a:t>haplogroupe</a:t>
            </a:r>
            <a:r>
              <a:rPr lang="fr-FR" dirty="0"/>
              <a:t> E, encore présent aujourd’hui en Afrique et en Europe du Sud.</a:t>
            </a:r>
          </a:p>
          <a:p>
            <a:r>
              <a:rPr lang="fr-FR" dirty="0"/>
              <a:t>Plus tard, d'autres événements migratoires majeurs ont façonné la diversité génétique mondiale. Par exemple, les invasions indo-européennes, il y a environ 5 000 ans, ont diffusé à la fois des langues et des gènes à travers l’Europe et l’Asie. Ces migrations sont associées à l’</a:t>
            </a:r>
            <a:r>
              <a:rPr lang="fr-FR" dirty="0" err="1"/>
              <a:t>haplogroupe</a:t>
            </a:r>
            <a:r>
              <a:rPr lang="fr-FR" dirty="0"/>
              <a:t> R1b, dominant en Europe de l’Ouest, et à l’</a:t>
            </a:r>
            <a:r>
              <a:rPr lang="fr-FR" dirty="0" err="1"/>
              <a:t>haplogroupe</a:t>
            </a:r>
            <a:r>
              <a:rPr lang="fr-FR" dirty="0"/>
              <a:t> R1a, présent en Europe de l’Est et en Asie du Sud</a:t>
            </a:r>
          </a:p>
          <a:p>
            <a:endParaRPr lang="fr-FR" dirty="0"/>
          </a:p>
          <a:p>
            <a:r>
              <a:rPr lang="fr-FR" dirty="0"/>
              <a:t>En parallèle, des expansions plus récentes, comme celles des Vikings ou des Mongols, ont également influencé la structure génétique des populations européennes et asiatiques. Ces mouvements de populations ont contribué à la répartition des </a:t>
            </a:r>
            <a:r>
              <a:rPr lang="fr-FR" dirty="0" err="1"/>
              <a:t>haplogroupes</a:t>
            </a:r>
            <a:r>
              <a:rPr lang="fr-FR" dirty="0"/>
              <a:t> Y observés aujourd’hui, offrant une carte génétique des migrations historiques.</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4</a:t>
            </a:fld>
            <a:endParaRPr lang="fr-FR"/>
          </a:p>
        </p:txBody>
      </p:sp>
    </p:spTree>
    <p:extLst>
      <p:ext uri="{BB962C8B-B14F-4D97-AF65-F5344CB8AC3E}">
        <p14:creationId xmlns:p14="http://schemas.microsoft.com/office/powerpoint/2010/main" val="310539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projet repose sur des données issues de la base Allen Ancient DNA </a:t>
            </a:r>
            <a:r>
              <a:rPr lang="fr-FR" dirty="0" err="1"/>
              <a:t>Database</a:t>
            </a:r>
            <a:r>
              <a:rPr lang="fr-FR" dirty="0"/>
              <a:t>, version 54, de mars 2023, enrichies avec des informations spécifiques sur le chromosome Y.</a:t>
            </a:r>
          </a:p>
          <a:p>
            <a:endParaRPr lang="fr-FR" dirty="0"/>
          </a:p>
          <a:p>
            <a:r>
              <a:rPr lang="fr-FR" dirty="0"/>
              <a:t>Nous avons deux fichiers de données principaux.</a:t>
            </a:r>
          </a:p>
          <a:p>
            <a:r>
              <a:rPr lang="fr-FR" dirty="0"/>
              <a:t>Le premier, appelé </a:t>
            </a:r>
            <a:r>
              <a:rPr lang="fr-FR" b="1" dirty="0" err="1"/>
              <a:t>chrY_infofile.csv</a:t>
            </a:r>
            <a:r>
              <a:rPr lang="fr-FR" dirty="0"/>
              <a:t>, contient des informations génétiques sur 432 individus. Chaque individu est décrit par un identifiant unique, appelé </a:t>
            </a:r>
            <a:r>
              <a:rPr lang="fr-FR" b="1" dirty="0" err="1"/>
              <a:t>Genetic</a:t>
            </a:r>
            <a:r>
              <a:rPr lang="fr-FR" b="1" dirty="0"/>
              <a:t> ID</a:t>
            </a:r>
            <a:r>
              <a:rPr lang="fr-FR" dirty="0"/>
              <a:t>, avec des informations supplémentaires comme la </a:t>
            </a:r>
            <a:r>
              <a:rPr lang="fr-FR" b="1" dirty="0"/>
              <a:t>localité</a:t>
            </a:r>
            <a:r>
              <a:rPr lang="fr-FR" dirty="0"/>
              <a:t>, le </a:t>
            </a:r>
            <a:r>
              <a:rPr lang="fr-FR" b="1" dirty="0" err="1"/>
              <a:t>haplogroupe</a:t>
            </a:r>
            <a:r>
              <a:rPr lang="fr-FR" b="1" dirty="0"/>
              <a:t> Y</a:t>
            </a:r>
            <a:r>
              <a:rPr lang="fr-FR" dirty="0"/>
              <a:t>, qui est essentiel pour retracer les lignées masculines, et le </a:t>
            </a:r>
            <a:r>
              <a:rPr lang="fr-FR" b="1" dirty="0" err="1"/>
              <a:t>haplogroupe</a:t>
            </a:r>
            <a:r>
              <a:rPr lang="fr-FR" b="1" dirty="0"/>
              <a:t> mitochondrial</a:t>
            </a:r>
            <a:r>
              <a:rPr lang="fr-FR" dirty="0"/>
              <a:t>, qui permet de suivre les lignées féminines.</a:t>
            </a:r>
          </a:p>
          <a:p>
            <a:r>
              <a:rPr lang="fr-FR" dirty="0"/>
              <a:t>Le second fichier, </a:t>
            </a:r>
            <a:r>
              <a:rPr lang="fr-FR" b="1" dirty="0" err="1"/>
              <a:t>chrY_SNP_filtered.csv</a:t>
            </a:r>
            <a:r>
              <a:rPr lang="fr-FR" dirty="0"/>
              <a:t>, contient des informations sur les variations génétiques spécifiques du chromosome Y, appelées </a:t>
            </a:r>
            <a:r>
              <a:rPr lang="fr-FR" b="1" dirty="0" err="1"/>
              <a:t>SNPs</a:t>
            </a:r>
            <a:r>
              <a:rPr lang="fr-FR" dirty="0"/>
              <a:t>. Ce fichier contient 598 colonnes, une pour chaque SNP. Ces </a:t>
            </a:r>
            <a:r>
              <a:rPr lang="fr-FR" dirty="0" err="1"/>
              <a:t>SNPs</a:t>
            </a:r>
            <a:r>
              <a:rPr lang="fr-FR" dirty="0"/>
              <a:t> sont codés pour indiquer si les allèles correspondent ou non au nucléotide de référence. Par exemple, 0 signifie qu'aucun allèle ne correspond, 1 signifie qu'un seul correspond, et 2 signifie que les deux allèles correspondent.</a:t>
            </a:r>
          </a:p>
          <a:p>
            <a:endParaRPr lang="fr-FR" dirty="0"/>
          </a:p>
          <a:p>
            <a:r>
              <a:rPr lang="fr-FR" dirty="0"/>
              <a:t>Les données que nous analysons sont particulièrement complexes, car chaque individu est décrit par près de 600 000 </a:t>
            </a:r>
            <a:r>
              <a:rPr lang="fr-FR" dirty="0" err="1"/>
              <a:t>SNPs</a:t>
            </a:r>
            <a:r>
              <a:rPr lang="fr-FR" dirty="0"/>
              <a:t>. Cela rend difficile une analyse directe. Nous avons donc recours à des méthodes avancées de réduction de dimensionnalité pour rendre ces données plus exploitables.</a:t>
            </a:r>
          </a:p>
          <a:p>
            <a:endParaRPr lang="fr-FR" dirty="0"/>
          </a:p>
          <a:p>
            <a:r>
              <a:rPr lang="fr-FR" dirty="0"/>
              <a:t>Nous utilisons une méthode appelée </a:t>
            </a:r>
            <a:r>
              <a:rPr lang="fr-FR" b="1" dirty="0"/>
              <a:t>Multi-</a:t>
            </a:r>
            <a:r>
              <a:rPr lang="fr-FR" b="1" dirty="0" err="1"/>
              <a:t>Dimensional</a:t>
            </a:r>
            <a:r>
              <a:rPr lang="fr-FR" b="1" dirty="0"/>
              <a:t> </a:t>
            </a:r>
            <a:r>
              <a:rPr lang="fr-FR" b="1" dirty="0" err="1"/>
              <a:t>Scaling</a:t>
            </a:r>
            <a:r>
              <a:rPr lang="fr-FR" dirty="0"/>
              <a:t>, ou MDS, combinée à l'algorithme </a:t>
            </a:r>
            <a:r>
              <a:rPr lang="fr-FR" b="1" dirty="0"/>
              <a:t>SMACOF</a:t>
            </a:r>
            <a:r>
              <a:rPr lang="fr-FR" dirty="0"/>
              <a:t>. Ce procédé permet de projeter les données génétiques, qui sont très complexes et multidimensionnelles, dans un espace réduit en 2D ou en 3D, tout en préservant les relations de dissimilarité entre les individus.</a:t>
            </a:r>
          </a:p>
          <a:p>
            <a:r>
              <a:rPr lang="fr-FR" dirty="0"/>
              <a:t>Nous commençons par construire une </a:t>
            </a:r>
            <a:r>
              <a:rPr lang="fr-FR" b="1" dirty="0"/>
              <a:t>matrice de dissimilarité</a:t>
            </a:r>
            <a:r>
              <a:rPr lang="fr-FR" dirty="0"/>
              <a:t> à partir des distances génétiques calculées entre les individus. </a:t>
            </a:r>
          </a:p>
          <a:p>
            <a:endParaRPr lang="fr-FR" dirty="0"/>
          </a:p>
          <a:p>
            <a:r>
              <a:rPr lang="fr-FR" dirty="0"/>
              <a:t>Ensuite, l'algorithme </a:t>
            </a:r>
            <a:r>
              <a:rPr lang="fr-FR" b="1" dirty="0"/>
              <a:t>SMACOF</a:t>
            </a:r>
            <a:r>
              <a:rPr lang="fr-FR" dirty="0"/>
              <a:t> optimise cette matrice en minimisant une fonction de stress, qui mesure les écarts entre les distances dans l'espace d'origine et les distances dans l'espace réduit. Le but est de maintenir autant que possible les relations de similarité génétique dans cet espace projeté.</a:t>
            </a:r>
          </a:p>
          <a:p>
            <a:endParaRPr lang="fr-FR" dirty="0"/>
          </a:p>
          <a:p>
            <a:r>
              <a:rPr lang="fr-FR" dirty="0"/>
              <a:t>Enfin, cette projection nous permet de </a:t>
            </a:r>
            <a:r>
              <a:rPr lang="fr-FR" b="1" dirty="0"/>
              <a:t>visualiser les similarités et divergences génétiques</a:t>
            </a:r>
            <a:r>
              <a:rPr lang="fr-FR" dirty="0"/>
              <a:t> entre les individus. Cela permet d'identifier des regroupements potentiels qui peuvent correspondre à des </a:t>
            </a:r>
            <a:r>
              <a:rPr lang="fr-FR" b="1" dirty="0" err="1"/>
              <a:t>haplogroupes</a:t>
            </a:r>
            <a:r>
              <a:rPr lang="fr-FR" dirty="0"/>
              <a:t> ou à des </a:t>
            </a:r>
            <a:r>
              <a:rPr lang="fr-FR" b="1" dirty="0"/>
              <a:t>zones géographiques</a:t>
            </a:r>
            <a:r>
              <a:rPr lang="fr-FR" dirty="0"/>
              <a:t> précises, nous offrant ainsi un aperçu des migrations humaines anciennes.</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5</a:t>
            </a:fld>
            <a:endParaRPr lang="fr-FR"/>
          </a:p>
        </p:txBody>
      </p:sp>
    </p:spTree>
    <p:extLst>
      <p:ext uri="{BB962C8B-B14F-4D97-AF65-F5344CB8AC3E}">
        <p14:creationId xmlns:p14="http://schemas.microsoft.com/office/powerpoint/2010/main" val="267283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Bef>
                <a:spcPts val="600"/>
              </a:spcBef>
              <a:spcAft>
                <a:spcPts val="450"/>
              </a:spcAft>
            </a:pPr>
            <a:r>
              <a:rPr lang="fr-FR" sz="1800" b="1" dirty="0" err="1">
                <a:solidFill>
                  <a:srgbClr val="212121"/>
                </a:solidFill>
                <a:effectLst/>
                <a:latin typeface="Roboto" panose="02000000000000000000" pitchFamily="2" charset="0"/>
                <a:ea typeface="Times New Roman" panose="02020603050405020304" pitchFamily="18" charset="0"/>
              </a:rPr>
              <a:t>Spy</a:t>
            </a:r>
            <a:r>
              <a:rPr lang="fr-FR" sz="1800" b="1" dirty="0">
                <a:solidFill>
                  <a:srgbClr val="212121"/>
                </a:solidFill>
                <a:effectLst/>
                <a:latin typeface="Roboto" panose="02000000000000000000" pitchFamily="2" charset="0"/>
                <a:ea typeface="Times New Roman" panose="02020603050405020304" pitchFamily="18" charset="0"/>
              </a:rPr>
              <a:t> Plot </a:t>
            </a:r>
            <a:endParaRPr lang="fr-FR" sz="1800" dirty="0">
              <a:effectLst/>
              <a:latin typeface="Times New Roman" panose="02020603050405020304" pitchFamily="18" charset="0"/>
              <a:ea typeface="Times New Roman" panose="02020603050405020304" pitchFamily="18" charset="0"/>
            </a:endParaRPr>
          </a:p>
          <a:p>
            <a:pPr algn="l">
              <a:spcBef>
                <a:spcPts val="600"/>
              </a:spcBef>
              <a:spcAft>
                <a:spcPts val="450"/>
              </a:spcAft>
            </a:pPr>
            <a:r>
              <a:rPr lang="fr-FR" sz="1800" b="1" dirty="0">
                <a:solidFill>
                  <a:srgbClr val="212121"/>
                </a:solidFill>
                <a:effectLst/>
                <a:latin typeface="Roboto" panose="02000000000000000000" pitchFamily="2" charset="0"/>
                <a:ea typeface="Times New Roman" panose="02020603050405020304" pitchFamily="18" charset="0"/>
              </a:rPr>
              <a:t>Bar Plot de </a:t>
            </a:r>
            <a:r>
              <a:rPr lang="fr-FR" sz="1800" b="1" dirty="0" err="1">
                <a:solidFill>
                  <a:srgbClr val="212121"/>
                </a:solidFill>
                <a:effectLst/>
                <a:latin typeface="Roboto" panose="02000000000000000000" pitchFamily="2" charset="0"/>
                <a:ea typeface="Times New Roman" panose="02020603050405020304" pitchFamily="18" charset="0"/>
              </a:rPr>
              <a:t>Sparsité</a:t>
            </a:r>
            <a:r>
              <a:rPr lang="fr-FR" sz="1800" b="1" dirty="0">
                <a:solidFill>
                  <a:srgbClr val="212121"/>
                </a:solidFill>
                <a:effectLst/>
                <a:latin typeface="Roboto" panose="02000000000000000000" pitchFamily="2"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pPr algn="l">
              <a:spcBef>
                <a:spcPts val="600"/>
              </a:spcBef>
              <a:spcAft>
                <a:spcPts val="450"/>
              </a:spcAft>
            </a:pPr>
            <a:r>
              <a:rPr lang="fr-FR" sz="1800" b="1" dirty="0">
                <a:solidFill>
                  <a:srgbClr val="212121"/>
                </a:solidFill>
                <a:effectLst/>
                <a:latin typeface="Roboto" panose="02000000000000000000" pitchFamily="2" charset="0"/>
                <a:ea typeface="Times New Roman" panose="02020603050405020304" pitchFamily="18" charset="0"/>
              </a:rPr>
              <a:t>Histogramme des Valeurs Manquantes</a:t>
            </a:r>
            <a:endParaRPr lang="fr-FR" sz="1800" dirty="0">
              <a:effectLst/>
              <a:latin typeface="Times New Roman" panose="02020603050405020304" pitchFamily="18" charset="0"/>
              <a:ea typeface="Times New Roman" panose="02020603050405020304" pitchFamily="18" charset="0"/>
            </a:endParaRPr>
          </a:p>
          <a:p>
            <a:pPr algn="l">
              <a:spcBef>
                <a:spcPts val="600"/>
              </a:spcBef>
              <a:spcAft>
                <a:spcPts val="450"/>
              </a:spcAft>
            </a:pPr>
            <a:r>
              <a:rPr lang="fr-FR" sz="1800" b="1" dirty="0">
                <a:solidFill>
                  <a:srgbClr val="212121"/>
                </a:solidFill>
                <a:effectLst/>
                <a:latin typeface="Roboto" panose="02000000000000000000" pitchFamily="2" charset="0"/>
                <a:ea typeface="Times New Roman" panose="02020603050405020304" pitchFamily="18" charset="0"/>
              </a:rPr>
              <a:t>Matrice de Corrélation des Données Manquantes</a:t>
            </a:r>
            <a:endParaRPr lang="fr-FR" sz="1800" dirty="0">
              <a:effectLst/>
              <a:latin typeface="Times New Roman" panose="02020603050405020304" pitchFamily="18" charset="0"/>
              <a:ea typeface="Times New Roman" panose="02020603050405020304" pitchFamily="18" charset="0"/>
            </a:endParaRPr>
          </a:p>
          <a:p>
            <a:pPr>
              <a:spcBef>
                <a:spcPts val="600"/>
              </a:spcBef>
              <a:spcAft>
                <a:spcPts val="450"/>
              </a:spcAft>
            </a:pPr>
            <a:r>
              <a:rPr lang="fr-FR" sz="1800" dirty="0">
                <a:solidFill>
                  <a:srgbClr val="212121"/>
                </a:solidFill>
                <a:effectLst/>
                <a:latin typeface="Roboto" panose="02000000000000000000" pitchFamily="2"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pPr algn="l">
              <a:spcBef>
                <a:spcPts val="600"/>
              </a:spcBef>
              <a:spcAft>
                <a:spcPts val="450"/>
              </a:spcAft>
            </a:pPr>
            <a:r>
              <a:rPr lang="fr-FR" sz="1800" b="1" dirty="0">
                <a:solidFill>
                  <a:srgbClr val="212121"/>
                </a:solidFill>
                <a:effectLst/>
                <a:latin typeface="Roboto" panose="02000000000000000000" pitchFamily="2" charset="0"/>
                <a:ea typeface="Times New Roman" panose="02020603050405020304" pitchFamily="18" charset="0"/>
              </a:rPr>
              <a:t>Justification de notre choix :</a:t>
            </a:r>
            <a:r>
              <a:rPr lang="fr-FR" sz="1800" dirty="0">
                <a:solidFill>
                  <a:srgbClr val="212121"/>
                </a:solidFill>
                <a:effectLst/>
                <a:latin typeface="Roboto" panose="02000000000000000000" pitchFamily="2" charset="0"/>
                <a:ea typeface="Times New Roman" panose="02020603050405020304" pitchFamily="18" charset="0"/>
              </a:rPr>
              <a:t> Dans le contexte de votre projet d'étude de l'ADN ancien, la </a:t>
            </a:r>
            <a:r>
              <a:rPr lang="fr-FR" sz="1800" dirty="0" err="1">
                <a:solidFill>
                  <a:srgbClr val="212121"/>
                </a:solidFill>
                <a:effectLst/>
                <a:latin typeface="Roboto" panose="02000000000000000000" pitchFamily="2" charset="0"/>
                <a:ea typeface="Times New Roman" panose="02020603050405020304" pitchFamily="18" charset="0"/>
              </a:rPr>
              <a:t>heatmap</a:t>
            </a:r>
            <a:r>
              <a:rPr lang="fr-FR" sz="1800" dirty="0">
                <a:solidFill>
                  <a:srgbClr val="212121"/>
                </a:solidFill>
                <a:effectLst/>
                <a:latin typeface="Roboto" panose="02000000000000000000" pitchFamily="2" charset="0"/>
                <a:ea typeface="Times New Roman" panose="02020603050405020304" pitchFamily="18" charset="0"/>
              </a:rPr>
              <a:t> est une représentation judicieuse pour étudier la </a:t>
            </a:r>
            <a:r>
              <a:rPr lang="fr-FR" sz="1800" dirty="0" err="1">
                <a:solidFill>
                  <a:srgbClr val="212121"/>
                </a:solidFill>
                <a:effectLst/>
                <a:latin typeface="Roboto" panose="02000000000000000000" pitchFamily="2" charset="0"/>
                <a:ea typeface="Times New Roman" panose="02020603050405020304" pitchFamily="18" charset="0"/>
              </a:rPr>
              <a:t>sparsité</a:t>
            </a:r>
            <a:r>
              <a:rPr lang="fr-FR" sz="1800" dirty="0">
                <a:solidFill>
                  <a:srgbClr val="212121"/>
                </a:solidFill>
                <a:effectLst/>
                <a:latin typeface="Roboto" panose="02000000000000000000" pitchFamily="2" charset="0"/>
                <a:ea typeface="Times New Roman" panose="02020603050405020304" pitchFamily="18" charset="0"/>
              </a:rPr>
              <a:t> de votre jeu de données. Les données génomiques, en particulier les </a:t>
            </a:r>
            <a:r>
              <a:rPr lang="fr-FR" sz="1800" dirty="0" err="1">
                <a:solidFill>
                  <a:srgbClr val="212121"/>
                </a:solidFill>
                <a:effectLst/>
                <a:latin typeface="Roboto" panose="02000000000000000000" pitchFamily="2" charset="0"/>
                <a:ea typeface="Times New Roman" panose="02020603050405020304" pitchFamily="18" charset="0"/>
              </a:rPr>
              <a:t>SNPs</a:t>
            </a:r>
            <a:r>
              <a:rPr lang="fr-FR" sz="1800" dirty="0">
                <a:solidFill>
                  <a:srgbClr val="212121"/>
                </a:solidFill>
                <a:effectLst/>
                <a:latin typeface="Roboto" panose="02000000000000000000" pitchFamily="2" charset="0"/>
                <a:ea typeface="Times New Roman" panose="02020603050405020304" pitchFamily="18" charset="0"/>
              </a:rPr>
              <a:t>, peuvent contenir des valeurs variées et des données manquantes. La </a:t>
            </a:r>
            <a:r>
              <a:rPr lang="fr-FR" sz="1800" dirty="0" err="1">
                <a:solidFill>
                  <a:srgbClr val="212121"/>
                </a:solidFill>
                <a:effectLst/>
                <a:latin typeface="Roboto" panose="02000000000000000000" pitchFamily="2" charset="0"/>
                <a:ea typeface="Times New Roman" panose="02020603050405020304" pitchFamily="18" charset="0"/>
              </a:rPr>
              <a:t>heatmap</a:t>
            </a:r>
            <a:r>
              <a:rPr lang="fr-FR" sz="1800" dirty="0">
                <a:solidFill>
                  <a:srgbClr val="212121"/>
                </a:solidFill>
                <a:effectLst/>
                <a:latin typeface="Roboto" panose="02000000000000000000" pitchFamily="2" charset="0"/>
                <a:ea typeface="Times New Roman" panose="02020603050405020304" pitchFamily="18" charset="0"/>
              </a:rPr>
              <a:t> permet de visualiser ces variations en offrant une vue détaillée des données présentes ou absentes, ce qui est essentiel dans le contexte de l'analyse de mutations génétiques. </a:t>
            </a:r>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6</a:t>
            </a:fld>
            <a:endParaRPr lang="fr-FR"/>
          </a:p>
        </p:txBody>
      </p:sp>
    </p:spTree>
    <p:extLst>
      <p:ext uri="{BB962C8B-B14F-4D97-AF65-F5344CB8AC3E}">
        <p14:creationId xmlns:p14="http://schemas.microsoft.com/office/powerpoint/2010/main" val="105129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212121"/>
                </a:solidFill>
                <a:effectLst/>
                <a:latin typeface="Roboto" panose="02000000000000000000" pitchFamily="2" charset="0"/>
              </a:rPr>
              <a:t>Pour les données génomiques, notamment celles concernant les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du chromosome Y, une distance ou une mesure de dissimilarité appropriée est essentielle pour analyser les relations entre individus. Étant donné la nature de ces données (0, 1, ou 3 pour données manquantes), nous devons choisir une mesure qui tient compte du caractère discret et de la présence potentielle de valeurs manquantes.</a:t>
            </a:r>
          </a:p>
          <a:p>
            <a:pPr algn="l"/>
            <a:r>
              <a:rPr lang="fr-FR" b="0" i="0" dirty="0">
                <a:solidFill>
                  <a:srgbClr val="212121"/>
                </a:solidFill>
                <a:effectLst/>
                <a:latin typeface="Roboto" panose="02000000000000000000" pitchFamily="2" charset="0"/>
              </a:rPr>
              <a:t>Avant de justifier notre choix, voici quelques mesures courantes de distance ou de dissimilarité qui pourraient être envisagées pour les données génomiques :</a:t>
            </a:r>
          </a:p>
          <a:p>
            <a:pPr algn="l"/>
            <a:r>
              <a:rPr lang="fr-FR" b="0" i="0" dirty="0">
                <a:solidFill>
                  <a:srgbClr val="212121"/>
                </a:solidFill>
                <a:effectLst/>
                <a:latin typeface="Roboto" panose="02000000000000000000" pitchFamily="2" charset="0"/>
              </a:rPr>
              <a:t>Distance Euclidienne</a:t>
            </a:r>
          </a:p>
          <a:p>
            <a:pPr algn="l"/>
            <a:r>
              <a:rPr lang="fr-FR" b="0" i="0" dirty="0">
                <a:solidFill>
                  <a:srgbClr val="212121"/>
                </a:solidFill>
                <a:effectLst/>
                <a:latin typeface="Roboto" panose="02000000000000000000" pitchFamily="2" charset="0"/>
              </a:rPr>
              <a:t>Distance de </a:t>
            </a:r>
            <a:r>
              <a:rPr lang="fr-FR" b="0" i="0" dirty="0" err="1">
                <a:solidFill>
                  <a:srgbClr val="212121"/>
                </a:solidFill>
                <a:effectLst/>
                <a:latin typeface="Roboto" panose="02000000000000000000" pitchFamily="2" charset="0"/>
              </a:rPr>
              <a:t>Hamming</a:t>
            </a:r>
            <a:endParaRPr lang="fr-FR" b="0" i="0" dirty="0">
              <a:solidFill>
                <a:srgbClr val="212121"/>
              </a:solidFill>
              <a:effectLst/>
              <a:latin typeface="Roboto" panose="02000000000000000000" pitchFamily="2" charset="0"/>
            </a:endParaRPr>
          </a:p>
          <a:p>
            <a:pPr algn="l"/>
            <a:r>
              <a:rPr lang="fr-FR" b="0" i="0" dirty="0">
                <a:solidFill>
                  <a:srgbClr val="212121"/>
                </a:solidFill>
                <a:effectLst/>
                <a:latin typeface="Roboto" panose="02000000000000000000" pitchFamily="2" charset="0"/>
              </a:rPr>
              <a:t>Distance de Jaccard</a:t>
            </a:r>
          </a:p>
          <a:p>
            <a:pPr algn="l"/>
            <a:r>
              <a:rPr lang="fr-FR" b="0" i="0" dirty="0">
                <a:solidFill>
                  <a:srgbClr val="212121"/>
                </a:solidFill>
                <a:effectLst/>
                <a:latin typeface="Roboto" panose="02000000000000000000" pitchFamily="2" charset="0"/>
              </a:rPr>
              <a:t>Distance Manhattan (ou L1)</a:t>
            </a:r>
          </a:p>
          <a:p>
            <a:pPr algn="l"/>
            <a:r>
              <a:rPr lang="fr-FR" b="0" i="0" dirty="0">
                <a:solidFill>
                  <a:srgbClr val="212121"/>
                </a:solidFill>
                <a:effectLst/>
                <a:latin typeface="Roboto" panose="02000000000000000000" pitchFamily="2" charset="0"/>
              </a:rPr>
              <a:t>Distance de Gower</a:t>
            </a:r>
          </a:p>
          <a:p>
            <a:pPr algn="l"/>
            <a:r>
              <a:rPr lang="fr-FR" b="0" i="0" dirty="0">
                <a:solidFill>
                  <a:srgbClr val="212121"/>
                </a:solidFill>
                <a:effectLst/>
                <a:latin typeface="Roboto" panose="02000000000000000000" pitchFamily="2" charset="0"/>
              </a:rPr>
              <a:t>Distance de </a:t>
            </a:r>
            <a:r>
              <a:rPr lang="fr-FR" b="0" i="0" dirty="0" err="1">
                <a:solidFill>
                  <a:srgbClr val="212121"/>
                </a:solidFill>
                <a:effectLst/>
                <a:latin typeface="Roboto" panose="02000000000000000000" pitchFamily="2" charset="0"/>
              </a:rPr>
              <a:t>Hamming</a:t>
            </a:r>
            <a:r>
              <a:rPr lang="fr-FR" b="0" i="0" dirty="0">
                <a:solidFill>
                  <a:srgbClr val="212121"/>
                </a:solidFill>
                <a:effectLst/>
                <a:latin typeface="Roboto" panose="02000000000000000000" pitchFamily="2" charset="0"/>
              </a:rPr>
              <a:t> Modifiée</a:t>
            </a:r>
          </a:p>
          <a:p>
            <a:pPr algn="l"/>
            <a:r>
              <a:rPr lang="fr-FR" b="0" i="0" dirty="0">
                <a:solidFill>
                  <a:srgbClr val="212121"/>
                </a:solidFill>
                <a:effectLst/>
                <a:latin typeface="Roboto" panose="02000000000000000000" pitchFamily="2" charset="0"/>
              </a:rPr>
              <a:t>Distance Cosinus</a:t>
            </a:r>
          </a:p>
          <a:p>
            <a:pPr algn="l"/>
            <a:r>
              <a:rPr lang="fr-FR" b="0" i="0" dirty="0">
                <a:solidFill>
                  <a:srgbClr val="212121"/>
                </a:solidFill>
                <a:effectLst/>
                <a:latin typeface="Roboto" panose="02000000000000000000" pitchFamily="2" charset="0"/>
              </a:rPr>
              <a:t>Distance de Canberra</a:t>
            </a:r>
          </a:p>
          <a:p>
            <a:pPr algn="l"/>
            <a:r>
              <a:rPr lang="fr-FR" b="1" i="0" dirty="0">
                <a:solidFill>
                  <a:srgbClr val="212121"/>
                </a:solidFill>
                <a:effectLst/>
                <a:latin typeface="Roboto" panose="02000000000000000000" pitchFamily="2" charset="0"/>
              </a:rPr>
              <a:t>Choix de la Mesure</a:t>
            </a:r>
            <a:r>
              <a:rPr lang="fr-FR" b="0" i="0" dirty="0">
                <a:solidFill>
                  <a:srgbClr val="212121"/>
                </a:solidFill>
                <a:effectLst/>
                <a:latin typeface="Roboto" panose="02000000000000000000" pitchFamily="2" charset="0"/>
              </a:rPr>
              <a:t> : </a:t>
            </a:r>
            <a:r>
              <a:rPr lang="fr-FR" b="1" i="0" dirty="0">
                <a:solidFill>
                  <a:srgbClr val="212121"/>
                </a:solidFill>
                <a:effectLst/>
                <a:latin typeface="Roboto" panose="02000000000000000000" pitchFamily="2" charset="0"/>
              </a:rPr>
              <a:t>Distance de </a:t>
            </a:r>
            <a:r>
              <a:rPr lang="fr-FR" b="1" i="0" dirty="0" err="1">
                <a:solidFill>
                  <a:srgbClr val="212121"/>
                </a:solidFill>
                <a:effectLst/>
                <a:latin typeface="Roboto" panose="02000000000000000000" pitchFamily="2" charset="0"/>
              </a:rPr>
              <a:t>Hamming</a:t>
            </a:r>
            <a:r>
              <a:rPr lang="fr-FR" b="1" i="0" dirty="0">
                <a:solidFill>
                  <a:srgbClr val="212121"/>
                </a:solidFill>
                <a:effectLst/>
                <a:latin typeface="Roboto" panose="02000000000000000000" pitchFamily="2" charset="0"/>
              </a:rPr>
              <a:t> modifiée</a:t>
            </a:r>
            <a:endParaRPr lang="fr-FR" b="0" i="0" dirty="0">
              <a:solidFill>
                <a:srgbClr val="212121"/>
              </a:solidFill>
              <a:effectLst/>
              <a:latin typeface="Roboto" panose="02000000000000000000" pitchFamily="2" charset="0"/>
            </a:endParaRPr>
          </a:p>
          <a:p>
            <a:pPr algn="l"/>
            <a:r>
              <a:rPr lang="fr-FR" b="0" i="0" dirty="0">
                <a:solidFill>
                  <a:srgbClr val="212121"/>
                </a:solidFill>
                <a:effectLst/>
                <a:latin typeface="Roboto" panose="02000000000000000000" pitchFamily="2" charset="0"/>
              </a:rPr>
              <a:t>Nous allons utiliser une distance de </a:t>
            </a:r>
            <a:r>
              <a:rPr lang="fr-FR" b="0" i="0" dirty="0" err="1">
                <a:solidFill>
                  <a:srgbClr val="212121"/>
                </a:solidFill>
                <a:effectLst/>
                <a:latin typeface="Roboto" panose="02000000000000000000" pitchFamily="2" charset="0"/>
              </a:rPr>
              <a:t>Hamming</a:t>
            </a:r>
            <a:r>
              <a:rPr lang="fr-FR" b="0" i="0" dirty="0">
                <a:solidFill>
                  <a:srgbClr val="212121"/>
                </a:solidFill>
                <a:effectLst/>
                <a:latin typeface="Roboto" panose="02000000000000000000" pitchFamily="2" charset="0"/>
              </a:rPr>
              <a:t> modifiée pour tenir compte des spécificités des données génétiques. La distance de </a:t>
            </a:r>
            <a:r>
              <a:rPr lang="fr-FR" b="0" i="0" dirty="0" err="1">
                <a:solidFill>
                  <a:srgbClr val="212121"/>
                </a:solidFill>
                <a:effectLst/>
                <a:latin typeface="Roboto" panose="02000000000000000000" pitchFamily="2" charset="0"/>
              </a:rPr>
              <a:t>Hamming</a:t>
            </a:r>
            <a:r>
              <a:rPr lang="fr-FR" b="0" i="0" dirty="0">
                <a:solidFill>
                  <a:srgbClr val="212121"/>
                </a:solidFill>
                <a:effectLst/>
                <a:latin typeface="Roboto" panose="02000000000000000000" pitchFamily="2" charset="0"/>
              </a:rPr>
              <a:t> mesure le nombre de positions différentes entre deux séquences. Dans notre cas, elle comptera le nombre de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différents entre deux individus. Les valeurs manquantes (indiquées par 3) ne doivent pas être comptabilisées dans le calcul de la distance. Nous devons donc ignorer les positions où l'un des deux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est manquant. La distance de </a:t>
            </a:r>
            <a:r>
              <a:rPr lang="fr-FR" b="0" i="0" dirty="0" err="1">
                <a:solidFill>
                  <a:srgbClr val="212121"/>
                </a:solidFill>
                <a:effectLst/>
                <a:latin typeface="Roboto" panose="02000000000000000000" pitchFamily="2" charset="0"/>
              </a:rPr>
              <a:t>Hamming</a:t>
            </a:r>
            <a:r>
              <a:rPr lang="fr-FR" b="0" i="0" dirty="0">
                <a:solidFill>
                  <a:srgbClr val="212121"/>
                </a:solidFill>
                <a:effectLst/>
                <a:latin typeface="Roboto" panose="02000000000000000000" pitchFamily="2" charset="0"/>
              </a:rPr>
              <a:t> modifiée est la mesure de dissimilarité la plus appropriée pour les données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de notre projet, car elle gère efficacement les données discrètes et les valeurs manquantes. Cette mesure nous permet de construire une matrice de dissimilarité robuste, indispensable pour les analyses ultérieures, telles que le MDS et la réduction de dimensionnalité.</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7</a:t>
            </a:fld>
            <a:endParaRPr lang="fr-FR"/>
          </a:p>
        </p:txBody>
      </p:sp>
    </p:spTree>
    <p:extLst>
      <p:ext uri="{BB962C8B-B14F-4D97-AF65-F5344CB8AC3E}">
        <p14:creationId xmlns:p14="http://schemas.microsoft.com/office/powerpoint/2010/main" val="261288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12121"/>
                </a:solidFill>
                <a:effectLst/>
                <a:latin typeface="Roboto" panose="02000000000000000000" pitchFamily="2" charset="0"/>
              </a:rPr>
              <a:t>cette matrice de dissimilarité révèle des relations génétiques variées entre les individus. Les valeurs varient de 0 à 59, indiquant différents niveaux de dissimilarité génétique. Les faibles dissimilarités, comme celles entre les individus 1 et 5 (valeur de 0), suggèrent une forte similarité génétique, tandis que des valeurs élevées, comme 59 entre les individus 1 et 4, indiquent une divergence génétique significative. La matrice suggère des sous-groupes potentiels, avec les individus 1, 2, et 5 montrant une proximité génétique (dissimilarités entre 0 et 10). En revanche, l'individu 4 semble distinct du groupe, avec des dissimilarités élevées. Ces observations pourraient indiquer des </a:t>
            </a:r>
            <a:r>
              <a:rPr lang="fr-FR" b="0" i="0" dirty="0" err="1">
                <a:solidFill>
                  <a:srgbClr val="212121"/>
                </a:solidFill>
                <a:effectLst/>
                <a:latin typeface="Roboto" panose="02000000000000000000" pitchFamily="2" charset="0"/>
              </a:rPr>
              <a:t>haplogroupes</a:t>
            </a:r>
            <a:r>
              <a:rPr lang="fr-FR" b="0" i="0" dirty="0">
                <a:solidFill>
                  <a:srgbClr val="212121"/>
                </a:solidFill>
                <a:effectLst/>
                <a:latin typeface="Roboto" panose="02000000000000000000" pitchFamily="2" charset="0"/>
              </a:rPr>
              <a:t> ou des origines géographiques différentes, constituant une base pour des analyses ultérieures, comme la réduction de dimensionnalité ou le clustering.</a:t>
            </a:r>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8</a:t>
            </a:fld>
            <a:endParaRPr lang="fr-FR"/>
          </a:p>
        </p:txBody>
      </p:sp>
    </p:spTree>
    <p:extLst>
      <p:ext uri="{BB962C8B-B14F-4D97-AF65-F5344CB8AC3E}">
        <p14:creationId xmlns:p14="http://schemas.microsoft.com/office/powerpoint/2010/main" val="59137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L'objectif de cette implémentation est de réduire la dimensionnalité des données génétiques à l'aide de l'algorithme MDS en utilisant la méthode SMACOF. </a:t>
            </a:r>
          </a:p>
          <a:p>
            <a:endParaRPr lang="fr-FR" sz="1200" dirty="0"/>
          </a:p>
          <a:p>
            <a:r>
              <a:rPr lang="fr-FR" sz="1200" dirty="0"/>
              <a:t>L'idée principale est de représenter les individus dans un espace à faible dimension (2D ou 3D) tout en préservant au maximum les distances génétiques entre eux.</a:t>
            </a:r>
          </a:p>
          <a:p>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9</a:t>
            </a:fld>
            <a:endParaRPr lang="fr-FR"/>
          </a:p>
        </p:txBody>
      </p:sp>
    </p:spTree>
    <p:extLst>
      <p:ext uri="{BB962C8B-B14F-4D97-AF65-F5344CB8AC3E}">
        <p14:creationId xmlns:p14="http://schemas.microsoft.com/office/powerpoint/2010/main" val="149474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12121"/>
                </a:solidFill>
                <a:effectLst/>
                <a:latin typeface="Roboto" panose="02000000000000000000" pitchFamily="2" charset="0"/>
              </a:rPr>
              <a:t>Le stress final de 4003906.87 représente la différence entre les dissimilarités dans l'espace d'origine (les distances calculées à partir des données </a:t>
            </a:r>
            <a:r>
              <a:rPr lang="fr-FR" b="0" i="0" dirty="0" err="1">
                <a:solidFill>
                  <a:srgbClr val="212121"/>
                </a:solidFill>
                <a:effectLst/>
                <a:latin typeface="Roboto" panose="02000000000000000000" pitchFamily="2" charset="0"/>
              </a:rPr>
              <a:t>SNPs</a:t>
            </a:r>
            <a:r>
              <a:rPr lang="fr-FR" b="0" i="0" dirty="0">
                <a:solidFill>
                  <a:srgbClr val="212121"/>
                </a:solidFill>
                <a:effectLst/>
                <a:latin typeface="Roboto" panose="02000000000000000000" pitchFamily="2" charset="0"/>
              </a:rPr>
              <a:t>) et celles dans l'espace projeté en 2D. Un stress aussi élevé indique que les distances génétiques réelles ne sont pas très bien conservées dans la projection en deux dimensions. Cela peut s'expliquer par la complexité des données génomiques, qui sont naturellement de très haute dimension, et qu'une réduction en seulement 2 dimensions perd forcément beaucoup d'information. Étant donné le stress élevé, il serait intéressant d'envisager des projections en 3 dimensions ou plus pour voir si la conservation des dissimilarités s'améliore, ce qui se refléterait par une baisse du stress.</a:t>
            </a:r>
            <a:endParaRPr lang="fr-FR" dirty="0"/>
          </a:p>
        </p:txBody>
      </p:sp>
      <p:sp>
        <p:nvSpPr>
          <p:cNvPr id="4" name="Espace réservé du numéro de diapositive 3"/>
          <p:cNvSpPr>
            <a:spLocks noGrp="1"/>
          </p:cNvSpPr>
          <p:nvPr>
            <p:ph type="sldNum" sz="quarter" idx="5"/>
          </p:nvPr>
        </p:nvSpPr>
        <p:spPr/>
        <p:txBody>
          <a:bodyPr/>
          <a:lstStyle/>
          <a:p>
            <a:fld id="{5F8366FF-6EDF-424A-BF32-71746B0DB80F}" type="slidenum">
              <a:rPr lang="fr-FR" smtClean="0"/>
              <a:t>10</a:t>
            </a:fld>
            <a:endParaRPr lang="fr-FR"/>
          </a:p>
        </p:txBody>
      </p:sp>
    </p:spTree>
    <p:extLst>
      <p:ext uri="{BB962C8B-B14F-4D97-AF65-F5344CB8AC3E}">
        <p14:creationId xmlns:p14="http://schemas.microsoft.com/office/powerpoint/2010/main" val="343097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34262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301558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2505287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294E72-323B-6166-3631-714C3C64E362}"/>
              </a:ext>
            </a:extLst>
          </p:cNvPr>
          <p:cNvSpPr>
            <a:spLocks noGrp="1"/>
          </p:cNvSpPr>
          <p:nvPr>
            <p:ph type="pic" sz="quarter" idx="10"/>
          </p:nvPr>
        </p:nvSpPr>
        <p:spPr>
          <a:xfrm>
            <a:off x="842346" y="559863"/>
            <a:ext cx="4542454" cy="4542454"/>
          </a:xfrm>
          <a:custGeom>
            <a:avLst/>
            <a:gdLst>
              <a:gd name="connsiteX0" fmla="*/ 0 w 4542454"/>
              <a:gd name="connsiteY0" fmla="*/ 0 h 4542454"/>
              <a:gd name="connsiteX1" fmla="*/ 4542454 w 4542454"/>
              <a:gd name="connsiteY1" fmla="*/ 0 h 4542454"/>
              <a:gd name="connsiteX2" fmla="*/ 4542454 w 4542454"/>
              <a:gd name="connsiteY2" fmla="*/ 4542454 h 4542454"/>
              <a:gd name="connsiteX3" fmla="*/ 0 w 4542454"/>
              <a:gd name="connsiteY3" fmla="*/ 4542454 h 4542454"/>
            </a:gdLst>
            <a:ahLst/>
            <a:cxnLst>
              <a:cxn ang="0">
                <a:pos x="connsiteX0" y="connsiteY0"/>
              </a:cxn>
              <a:cxn ang="0">
                <a:pos x="connsiteX1" y="connsiteY1"/>
              </a:cxn>
              <a:cxn ang="0">
                <a:pos x="connsiteX2" y="connsiteY2"/>
              </a:cxn>
              <a:cxn ang="0">
                <a:pos x="connsiteX3" y="connsiteY3"/>
              </a:cxn>
            </a:cxnLst>
            <a:rect l="l" t="t" r="r" b="b"/>
            <a:pathLst>
              <a:path w="4542454" h="4542454">
                <a:moveTo>
                  <a:pt x="0" y="0"/>
                </a:moveTo>
                <a:lnTo>
                  <a:pt x="4542454" y="0"/>
                </a:lnTo>
                <a:lnTo>
                  <a:pt x="4542454" y="4542454"/>
                </a:lnTo>
                <a:lnTo>
                  <a:pt x="0" y="4542454"/>
                </a:lnTo>
                <a:close/>
              </a:path>
            </a:pathLst>
          </a:custGeom>
        </p:spPr>
        <p:txBody>
          <a:bodyPr wrap="square">
            <a:noAutofit/>
          </a:bodyPr>
          <a:lstStyle/>
          <a:p>
            <a:endParaRPr lang="en-IN" dirty="0"/>
          </a:p>
        </p:txBody>
      </p:sp>
    </p:spTree>
    <p:extLst>
      <p:ext uri="{BB962C8B-B14F-4D97-AF65-F5344CB8AC3E}">
        <p14:creationId xmlns:p14="http://schemas.microsoft.com/office/powerpoint/2010/main" val="304678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21" name="Google Shape;21;p3"/>
          <p:cNvSpPr txBox="1">
            <a:spLocks noGrp="1"/>
          </p:cNvSpPr>
          <p:nvPr>
            <p:ph type="title"/>
          </p:nvPr>
        </p:nvSpPr>
        <p:spPr>
          <a:xfrm>
            <a:off x="3011600" y="2332733"/>
            <a:ext cx="4067200" cy="141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6667"/>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22" name="Google Shape;22;p3"/>
          <p:cNvSpPr txBox="1">
            <a:spLocks noGrp="1"/>
          </p:cNvSpPr>
          <p:nvPr>
            <p:ph type="title" idx="2" hasCustomPrompt="1"/>
          </p:nvPr>
        </p:nvSpPr>
        <p:spPr>
          <a:xfrm>
            <a:off x="960000" y="2918999"/>
            <a:ext cx="1669200" cy="10200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3" name="Google Shape;23;p3"/>
          <p:cNvSpPr txBox="1">
            <a:spLocks noGrp="1"/>
          </p:cNvSpPr>
          <p:nvPr>
            <p:ph type="subTitle" idx="1"/>
          </p:nvPr>
        </p:nvSpPr>
        <p:spPr>
          <a:xfrm>
            <a:off x="3011600" y="3643267"/>
            <a:ext cx="4067200" cy="882000"/>
          </a:xfrm>
          <a:prstGeom prst="rect">
            <a:avLst/>
          </a:prstGeom>
          <a:gradFill>
            <a:gsLst>
              <a:gs pos="0">
                <a:schemeClr val="dk1"/>
              </a:gs>
              <a:gs pos="28000">
                <a:schemeClr val="dk1"/>
              </a:gs>
              <a:gs pos="70000">
                <a:schemeClr val="lt1"/>
              </a:gs>
              <a:gs pos="100000">
                <a:srgbClr val="004F9F"/>
              </a:gs>
            </a:gsLst>
            <a:lin ang="18900732" scaled="0"/>
          </a:gra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50293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138578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265947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397587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319440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296938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304798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416160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‹N°›</a:t>
            </a:fld>
            <a:endParaRPr lang="en-US" dirty="0"/>
          </a:p>
        </p:txBody>
      </p:sp>
    </p:spTree>
    <p:extLst>
      <p:ext uri="{BB962C8B-B14F-4D97-AF65-F5344CB8AC3E}">
        <p14:creationId xmlns:p14="http://schemas.microsoft.com/office/powerpoint/2010/main" val="1279310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‹N°›</a:t>
            </a:fld>
            <a:endParaRPr lang="en-US" dirty="0"/>
          </a:p>
        </p:txBody>
      </p:sp>
    </p:spTree>
    <p:extLst>
      <p:ext uri="{BB962C8B-B14F-4D97-AF65-F5344CB8AC3E}">
        <p14:creationId xmlns:p14="http://schemas.microsoft.com/office/powerpoint/2010/main" val="3572610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sation De Données Génomiques Volumineuses. Test ADN, Carte Génomique.  Concept Graphique Pour Votre Design Clip Art Libres De Droits, Svg,  Vecteurs Et Illustration. Image 175989722">
            <a:extLst>
              <a:ext uri="{FF2B5EF4-FFF2-40B4-BE49-F238E27FC236}">
                <a16:creationId xmlns:a16="http://schemas.microsoft.com/office/drawing/2014/main" id="{675D1479-D25C-3367-94D0-BB07DBE82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856" y="817824"/>
            <a:ext cx="6677461" cy="444341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AB4D81-4787-76CB-4340-12D1E901FF71}"/>
              </a:ext>
            </a:extLst>
          </p:cNvPr>
          <p:cNvSpPr txBox="1"/>
          <p:nvPr/>
        </p:nvSpPr>
        <p:spPr>
          <a:xfrm>
            <a:off x="250372" y="5261236"/>
            <a:ext cx="10681608" cy="1446550"/>
          </a:xfrm>
          <a:prstGeom prst="rect">
            <a:avLst/>
          </a:prstGeom>
          <a:noFill/>
        </p:spPr>
        <p:txBody>
          <a:bodyPr wrap="square" rtlCol="0">
            <a:spAutoFit/>
          </a:bodyPr>
          <a:lstStyle/>
          <a:p>
            <a:pPr algn="ctr"/>
            <a:r>
              <a:rPr lang="fr-FR" sz="2800" b="1" dirty="0">
                <a:latin typeface="Montserrat" pitchFamily="2" charset="77"/>
              </a:rPr>
              <a:t>Visualisation des données génomiques</a:t>
            </a:r>
          </a:p>
          <a:p>
            <a:pPr algn="ctr"/>
            <a:endParaRPr lang="fr-FR" sz="2000" b="1" dirty="0">
              <a:latin typeface="Montserrat" pitchFamily="2" charset="77"/>
            </a:endParaRPr>
          </a:p>
          <a:p>
            <a:r>
              <a:rPr lang="fr-FR" sz="2000" b="1" i="1" dirty="0">
                <a:latin typeface="Montserrat" pitchFamily="2" charset="77"/>
              </a:rPr>
              <a:t>Professeur : Dr. Jérémie Sublime </a:t>
            </a:r>
          </a:p>
          <a:p>
            <a:r>
              <a:rPr lang="fr-FR" sz="2000" b="1" i="1" dirty="0">
                <a:latin typeface="Montserrat" pitchFamily="2" charset="77"/>
              </a:rPr>
              <a:t>Etudiant : Mouhamed SY (61958)</a:t>
            </a:r>
          </a:p>
        </p:txBody>
      </p:sp>
      <p:sp>
        <p:nvSpPr>
          <p:cNvPr id="4" name="ZoneTexte 3">
            <a:extLst>
              <a:ext uri="{FF2B5EF4-FFF2-40B4-BE49-F238E27FC236}">
                <a16:creationId xmlns:a16="http://schemas.microsoft.com/office/drawing/2014/main" id="{8E21C2C2-0AF2-BC5C-0C83-CCB15A63F7CC}"/>
              </a:ext>
            </a:extLst>
          </p:cNvPr>
          <p:cNvSpPr txBox="1"/>
          <p:nvPr/>
        </p:nvSpPr>
        <p:spPr>
          <a:xfrm>
            <a:off x="250372" y="273325"/>
            <a:ext cx="1589314" cy="369332"/>
          </a:xfrm>
          <a:prstGeom prst="rect">
            <a:avLst/>
          </a:prstGeom>
          <a:noFill/>
        </p:spPr>
        <p:txBody>
          <a:bodyPr wrap="square" rtlCol="0">
            <a:spAutoFit/>
          </a:bodyPr>
          <a:lstStyle/>
          <a:p>
            <a:r>
              <a:rPr lang="fr-FR" sz="1800" b="1" dirty="0">
                <a:latin typeface="Montserrat" pitchFamily="2" charset="77"/>
              </a:rPr>
              <a:t>09-10-2024</a:t>
            </a:r>
            <a:endParaRPr lang="fr-FR" dirty="0"/>
          </a:p>
        </p:txBody>
      </p:sp>
      <p:sp>
        <p:nvSpPr>
          <p:cNvPr id="5" name="AutoShape 4" descr="Isep - Grande École d'ingénieurs du numérique">
            <a:extLst>
              <a:ext uri="{FF2B5EF4-FFF2-40B4-BE49-F238E27FC236}">
                <a16:creationId xmlns:a16="http://schemas.microsoft.com/office/drawing/2014/main" id="{9B19D627-A4E0-9085-B0F2-770DB2C2F2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Graphique 7">
            <a:extLst>
              <a:ext uri="{FF2B5EF4-FFF2-40B4-BE49-F238E27FC236}">
                <a16:creationId xmlns:a16="http://schemas.microsoft.com/office/drawing/2014/main" id="{FFB8FC4B-9741-DA9E-3887-7DA99C36B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7131" y="326191"/>
            <a:ext cx="2341111" cy="983266"/>
          </a:xfrm>
          <a:prstGeom prst="rect">
            <a:avLst/>
          </a:prstGeom>
        </p:spPr>
      </p:pic>
    </p:spTree>
    <p:extLst>
      <p:ext uri="{BB962C8B-B14F-4D97-AF65-F5344CB8AC3E}">
        <p14:creationId xmlns:p14="http://schemas.microsoft.com/office/powerpoint/2010/main" val="4198921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Tracé, ligne, diagramme&#10;&#10;Description générée automatiquement">
            <a:extLst>
              <a:ext uri="{FF2B5EF4-FFF2-40B4-BE49-F238E27FC236}">
                <a16:creationId xmlns:a16="http://schemas.microsoft.com/office/drawing/2014/main" id="{AE3BEE69-A4A1-D872-6792-8497CA604466}"/>
              </a:ext>
            </a:extLst>
          </p:cNvPr>
          <p:cNvPicPr>
            <a:picLocks noChangeAspect="1"/>
          </p:cNvPicPr>
          <p:nvPr/>
        </p:nvPicPr>
        <p:blipFill>
          <a:blip r:embed="rId3"/>
          <a:stretch>
            <a:fillRect/>
          </a:stretch>
        </p:blipFill>
        <p:spPr>
          <a:xfrm>
            <a:off x="5550973" y="1698321"/>
            <a:ext cx="6100762" cy="4759802"/>
          </a:xfrm>
          <a:prstGeom prst="rect">
            <a:avLst/>
          </a:prstGeom>
        </p:spPr>
      </p:pic>
      <p:pic>
        <p:nvPicPr>
          <p:cNvPr id="11" name="Image 10" descr="Une image contenant texte, Police, blanc, capture d’écran&#10;&#10;Description générée automatiquement">
            <a:extLst>
              <a:ext uri="{FF2B5EF4-FFF2-40B4-BE49-F238E27FC236}">
                <a16:creationId xmlns:a16="http://schemas.microsoft.com/office/drawing/2014/main" id="{F815D7C8-9EB1-40AD-E577-5FC09992D9FA}"/>
              </a:ext>
            </a:extLst>
          </p:cNvPr>
          <p:cNvPicPr>
            <a:picLocks noChangeAspect="1"/>
          </p:cNvPicPr>
          <p:nvPr/>
        </p:nvPicPr>
        <p:blipFill>
          <a:blip r:embed="rId4"/>
          <a:stretch>
            <a:fillRect/>
          </a:stretch>
        </p:blipFill>
        <p:spPr>
          <a:xfrm>
            <a:off x="540265" y="1698321"/>
            <a:ext cx="3416300" cy="1574800"/>
          </a:xfrm>
          <a:prstGeom prst="rect">
            <a:avLst/>
          </a:prstGeom>
        </p:spPr>
      </p:pic>
      <p:sp>
        <p:nvSpPr>
          <p:cNvPr id="12" name="ZoneTexte 11">
            <a:extLst>
              <a:ext uri="{FF2B5EF4-FFF2-40B4-BE49-F238E27FC236}">
                <a16:creationId xmlns:a16="http://schemas.microsoft.com/office/drawing/2014/main" id="{F1E86BC5-89D2-D10B-F886-C55C5CF05B89}"/>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Tree>
    <p:extLst>
      <p:ext uri="{BB962C8B-B14F-4D97-AF65-F5344CB8AC3E}">
        <p14:creationId xmlns:p14="http://schemas.microsoft.com/office/powerpoint/2010/main" val="327045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114081-7F05-509A-A7FD-EBD653C02532}"/>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pic>
        <p:nvPicPr>
          <p:cNvPr id="2050" name="Picture 2">
            <a:extLst>
              <a:ext uri="{FF2B5EF4-FFF2-40B4-BE49-F238E27FC236}">
                <a16:creationId xmlns:a16="http://schemas.microsoft.com/office/drawing/2014/main" id="{93A936B8-FCA9-F7E7-3B9A-E4C4AFB88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457" y="1288878"/>
            <a:ext cx="6421437" cy="527689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C2BE037-C73F-5C45-2E5C-AAFBF953BCB7}"/>
              </a:ext>
            </a:extLst>
          </p:cNvPr>
          <p:cNvSpPr txBox="1"/>
          <p:nvPr/>
        </p:nvSpPr>
        <p:spPr>
          <a:xfrm>
            <a:off x="353106" y="1827953"/>
            <a:ext cx="6061982" cy="923330"/>
          </a:xfrm>
          <a:prstGeom prst="rect">
            <a:avLst/>
          </a:prstGeom>
          <a:noFill/>
        </p:spPr>
        <p:txBody>
          <a:bodyPr wrap="square">
            <a:spAutoFit/>
          </a:bodyPr>
          <a:lstStyle/>
          <a:p>
            <a:pPr marL="285750" indent="-285750">
              <a:buFont typeface="Arial" panose="020B0604020202020204" pitchFamily="34" charset="0"/>
              <a:buChar char="•"/>
            </a:pPr>
            <a:r>
              <a:rPr lang="fr-FR" dirty="0"/>
              <a:t>Clusters denses au centre du graphique </a:t>
            </a:r>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dirty="0"/>
              <a:t>Individus éloignés des clusters</a:t>
            </a:r>
          </a:p>
        </p:txBody>
      </p:sp>
    </p:spTree>
    <p:extLst>
      <p:ext uri="{BB962C8B-B14F-4D97-AF65-F5344CB8AC3E}">
        <p14:creationId xmlns:p14="http://schemas.microsoft.com/office/powerpoint/2010/main" val="1819541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3CA9146-BD17-EB5D-82AD-8627D41C6ACE}"/>
              </a:ext>
            </a:extLst>
          </p:cNvPr>
          <p:cNvSpPr txBox="1"/>
          <p:nvPr/>
        </p:nvSpPr>
        <p:spPr>
          <a:xfrm>
            <a:off x="353106" y="1120676"/>
            <a:ext cx="9618797" cy="2031325"/>
          </a:xfrm>
          <a:prstGeom prst="rect">
            <a:avLst/>
          </a:prstGeom>
          <a:noFill/>
        </p:spPr>
        <p:txBody>
          <a:bodyPr wrap="square">
            <a:spAutoFit/>
          </a:bodyPr>
          <a:lstStyle/>
          <a:p>
            <a:endParaRPr lang="fr-FR" dirty="0"/>
          </a:p>
          <a:p>
            <a:r>
              <a:rPr lang="fr-FR" b="1" dirty="0"/>
              <a:t>Projections à faire : </a:t>
            </a:r>
          </a:p>
          <a:p>
            <a:pPr marL="342900" indent="-342900">
              <a:buFont typeface="+mj-lt"/>
              <a:buAutoNum type="arabicPeriod"/>
            </a:pPr>
            <a:endParaRPr lang="fr-FR" dirty="0"/>
          </a:p>
          <a:p>
            <a:pPr marL="342900" indent="-342900">
              <a:buFont typeface="Courier New" panose="02070309020205020404" pitchFamily="49" charset="0"/>
              <a:buChar char="o"/>
            </a:pPr>
            <a:r>
              <a:rPr lang="fr-FR" dirty="0"/>
              <a:t>Des projections mettant en avant la qualité de représentation de chaque individu avec un indice de qualité de votre choix</a:t>
            </a:r>
          </a:p>
          <a:p>
            <a:pPr marL="342900" indent="-342900">
              <a:buFont typeface="Courier New" panose="02070309020205020404" pitchFamily="49" charset="0"/>
              <a:buChar char="o"/>
            </a:pPr>
            <a:r>
              <a:rPr lang="fr-FR" dirty="0"/>
              <a:t>Des projections montrant les zones géographiques </a:t>
            </a:r>
          </a:p>
          <a:p>
            <a:pPr marL="342900" indent="-342900">
              <a:buFont typeface="Courier New" panose="02070309020205020404" pitchFamily="49" charset="0"/>
              <a:buChar char="o"/>
            </a:pPr>
            <a:r>
              <a:rPr lang="fr-FR" dirty="0"/>
              <a:t>Des projections montrant les </a:t>
            </a:r>
            <a:r>
              <a:rPr lang="fr-FR" dirty="0" err="1"/>
              <a:t>haplogroupes</a:t>
            </a:r>
            <a:r>
              <a:rPr lang="fr-FR" dirty="0"/>
              <a:t> Y</a:t>
            </a:r>
          </a:p>
        </p:txBody>
      </p:sp>
      <p:sp>
        <p:nvSpPr>
          <p:cNvPr id="4" name="ZoneTexte 3">
            <a:extLst>
              <a:ext uri="{FF2B5EF4-FFF2-40B4-BE49-F238E27FC236}">
                <a16:creationId xmlns:a16="http://schemas.microsoft.com/office/drawing/2014/main" id="{91887BA9-67C9-0F92-2CA9-CDF8DC7404E4}"/>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Tree>
    <p:extLst>
      <p:ext uri="{BB962C8B-B14F-4D97-AF65-F5344CB8AC3E}">
        <p14:creationId xmlns:p14="http://schemas.microsoft.com/office/powerpoint/2010/main" val="157652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82251C1-37E2-810B-FAD4-E18848D77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06" y="1998891"/>
            <a:ext cx="5295220" cy="4561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06FE737-6708-50A6-C961-67A535628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676" y="1998891"/>
            <a:ext cx="5108747" cy="439987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9D8571B-44BA-E092-35E4-8A63286B0B41}"/>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5" name="ZoneTexte 4">
            <a:extLst>
              <a:ext uri="{FF2B5EF4-FFF2-40B4-BE49-F238E27FC236}">
                <a16:creationId xmlns:a16="http://schemas.microsoft.com/office/drawing/2014/main" id="{63EC73ED-CF01-9535-5851-53449133CDAC}"/>
              </a:ext>
            </a:extLst>
          </p:cNvPr>
          <p:cNvSpPr txBox="1"/>
          <p:nvPr/>
        </p:nvSpPr>
        <p:spPr>
          <a:xfrm>
            <a:off x="353106" y="1157507"/>
            <a:ext cx="10780332" cy="584775"/>
          </a:xfrm>
          <a:prstGeom prst="rect">
            <a:avLst/>
          </a:prstGeom>
          <a:noFill/>
        </p:spPr>
        <p:txBody>
          <a:bodyPr wrap="square">
            <a:spAutoFit/>
          </a:bodyPr>
          <a:lstStyle/>
          <a:p>
            <a:pPr marL="285750" indent="-285750">
              <a:buFont typeface="Arial" panose="020B0604020202020204" pitchFamily="34" charset="0"/>
              <a:buChar char="•"/>
            </a:pPr>
            <a:r>
              <a:rPr lang="fr-FR" sz="1600" dirty="0"/>
              <a:t>Projections mettant en avant la qualité de représentation de chaque</a:t>
            </a:r>
          </a:p>
          <a:p>
            <a:r>
              <a:rPr lang="fr-FR" sz="1600" dirty="0"/>
              <a:t>individu avec un indice de qualité (RMSD)</a:t>
            </a:r>
          </a:p>
        </p:txBody>
      </p:sp>
    </p:spTree>
    <p:extLst>
      <p:ext uri="{BB962C8B-B14F-4D97-AF65-F5344CB8AC3E}">
        <p14:creationId xmlns:p14="http://schemas.microsoft.com/office/powerpoint/2010/main" val="377942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5155CB-3585-E769-2C17-C4ABA0013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83" y="1770227"/>
            <a:ext cx="5938836" cy="48877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A74A82A-C8DA-80BD-8B07-4AFA60A13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947" y="1593035"/>
            <a:ext cx="4933624" cy="506493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2397360-3E87-9BD0-4C23-AD01971028B6}"/>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4" name="ZoneTexte 3">
            <a:extLst>
              <a:ext uri="{FF2B5EF4-FFF2-40B4-BE49-F238E27FC236}">
                <a16:creationId xmlns:a16="http://schemas.microsoft.com/office/drawing/2014/main" id="{941FFCBC-0DE8-F0A9-36C9-EFB53D905B4C}"/>
              </a:ext>
            </a:extLst>
          </p:cNvPr>
          <p:cNvSpPr txBox="1"/>
          <p:nvPr/>
        </p:nvSpPr>
        <p:spPr>
          <a:xfrm>
            <a:off x="353106" y="1119601"/>
            <a:ext cx="10533197" cy="338554"/>
          </a:xfrm>
          <a:prstGeom prst="rect">
            <a:avLst/>
          </a:prstGeom>
          <a:noFill/>
        </p:spPr>
        <p:txBody>
          <a:bodyPr wrap="square">
            <a:spAutoFit/>
          </a:bodyPr>
          <a:lstStyle/>
          <a:p>
            <a:pPr marL="285750" indent="-285750">
              <a:buFont typeface="Arial" panose="020B0604020202020204" pitchFamily="34" charset="0"/>
              <a:buChar char="•"/>
            </a:pPr>
            <a:r>
              <a:rPr lang="fr-FR" sz="1600" dirty="0"/>
              <a:t>Projections montrant les zones géographiques </a:t>
            </a:r>
          </a:p>
        </p:txBody>
      </p:sp>
    </p:spTree>
    <p:extLst>
      <p:ext uri="{BB962C8B-B14F-4D97-AF65-F5344CB8AC3E}">
        <p14:creationId xmlns:p14="http://schemas.microsoft.com/office/powerpoint/2010/main" val="141349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3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6BB28EE-F54D-0A93-5770-EF2C61BF9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1509" r="1" b="33326"/>
          <a:stretch/>
        </p:blipFill>
        <p:spPr bwMode="auto">
          <a:xfrm>
            <a:off x="3068" y="301155"/>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3970E78-71F1-6DE8-9317-AF18066821CD}"/>
              </a:ext>
            </a:extLst>
          </p:cNvPr>
          <p:cNvSpPr txBox="1"/>
          <p:nvPr/>
        </p:nvSpPr>
        <p:spPr>
          <a:xfrm>
            <a:off x="509568" y="232968"/>
            <a:ext cx="9709469" cy="369332"/>
          </a:xfrm>
          <a:prstGeom prst="rect">
            <a:avLst/>
          </a:prstGeom>
          <a:noFill/>
        </p:spPr>
        <p:txBody>
          <a:bodyPr wrap="square">
            <a:spAutoFit/>
          </a:bodyPr>
          <a:lstStyle/>
          <a:p>
            <a:pPr marL="285750" indent="-285750">
              <a:buFont typeface="Arial" panose="020B0604020202020204" pitchFamily="34" charset="0"/>
              <a:buChar char="•"/>
            </a:pPr>
            <a:r>
              <a:rPr lang="fr-FR" b="1" dirty="0"/>
              <a:t>Des projections montrant les </a:t>
            </a:r>
            <a:r>
              <a:rPr lang="fr-FR" b="1" dirty="0" err="1"/>
              <a:t>haplogroupes</a:t>
            </a:r>
            <a:r>
              <a:rPr lang="fr-FR" b="1" dirty="0"/>
              <a:t> Y </a:t>
            </a:r>
          </a:p>
        </p:txBody>
      </p:sp>
    </p:spTree>
    <p:extLst>
      <p:ext uri="{BB962C8B-B14F-4D97-AF65-F5344CB8AC3E}">
        <p14:creationId xmlns:p14="http://schemas.microsoft.com/office/powerpoint/2010/main" val="301635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Freeform: Shape 615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55"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31583E64-B1A1-1E63-AAF3-5F79CAAAC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4814" b="34662"/>
          <a:stretch/>
        </p:blipFill>
        <p:spPr bwMode="auto">
          <a:xfrm>
            <a:off x="3068" y="596122"/>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6643F65-5E1A-AE7D-50E2-2B579625D10F}"/>
              </a:ext>
            </a:extLst>
          </p:cNvPr>
          <p:cNvSpPr txBox="1"/>
          <p:nvPr/>
        </p:nvSpPr>
        <p:spPr>
          <a:xfrm>
            <a:off x="509568" y="232968"/>
            <a:ext cx="9709469" cy="369332"/>
          </a:xfrm>
          <a:prstGeom prst="rect">
            <a:avLst/>
          </a:prstGeom>
          <a:noFill/>
        </p:spPr>
        <p:txBody>
          <a:bodyPr wrap="square">
            <a:spAutoFit/>
          </a:bodyPr>
          <a:lstStyle/>
          <a:p>
            <a:pPr marL="285750" indent="-285750">
              <a:buFont typeface="Arial" panose="020B0604020202020204" pitchFamily="34" charset="0"/>
              <a:buChar char="•"/>
            </a:pPr>
            <a:r>
              <a:rPr lang="fr-FR" b="1" dirty="0"/>
              <a:t>Des projections montrant les </a:t>
            </a:r>
            <a:r>
              <a:rPr lang="fr-FR" b="1" dirty="0" err="1"/>
              <a:t>haplogroupes</a:t>
            </a:r>
            <a:r>
              <a:rPr lang="fr-FR" b="1" dirty="0"/>
              <a:t> Y</a:t>
            </a:r>
          </a:p>
        </p:txBody>
      </p:sp>
    </p:spTree>
    <p:extLst>
      <p:ext uri="{BB962C8B-B14F-4D97-AF65-F5344CB8AC3E}">
        <p14:creationId xmlns:p14="http://schemas.microsoft.com/office/powerpoint/2010/main" val="345306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CEA57B8-B9CB-4FAC-9226-55CD4BA68E4D}"/>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5. Limites et perspectives de l’approche génomique</a:t>
            </a:r>
          </a:p>
          <a:p>
            <a:endParaRPr lang="fr-FR" sz="2400" b="1" dirty="0">
              <a:solidFill>
                <a:srgbClr val="262626"/>
              </a:solidFill>
              <a:latin typeface="Montserrat" pitchFamily="2" charset="77"/>
            </a:endParaRPr>
          </a:p>
        </p:txBody>
      </p:sp>
      <p:sp>
        <p:nvSpPr>
          <p:cNvPr id="2" name="ZoneTexte 1">
            <a:extLst>
              <a:ext uri="{FF2B5EF4-FFF2-40B4-BE49-F238E27FC236}">
                <a16:creationId xmlns:a16="http://schemas.microsoft.com/office/drawing/2014/main" id="{5A5BD886-796B-C204-6A81-41FE5035B0C8}"/>
              </a:ext>
            </a:extLst>
          </p:cNvPr>
          <p:cNvSpPr txBox="1"/>
          <p:nvPr/>
        </p:nvSpPr>
        <p:spPr>
          <a:xfrm>
            <a:off x="259492" y="1288878"/>
            <a:ext cx="11932507" cy="5262979"/>
          </a:xfrm>
          <a:prstGeom prst="rect">
            <a:avLst/>
          </a:prstGeom>
          <a:noFill/>
        </p:spPr>
        <p:txBody>
          <a:bodyPr wrap="square" rtlCol="0">
            <a:spAutoFit/>
          </a:bodyPr>
          <a:lstStyle/>
          <a:p>
            <a:r>
              <a:rPr lang="fr-FR" sz="1600" b="1" dirty="0">
                <a:latin typeface="Montserrat" pitchFamily="2" charset="77"/>
              </a:rPr>
              <a:t>Limites de l'analyse génomique :</a:t>
            </a:r>
          </a:p>
          <a:p>
            <a:endParaRPr lang="fr-FR" sz="1600" dirty="0">
              <a:latin typeface="Montserrat" pitchFamily="2" charset="77"/>
            </a:endParaRPr>
          </a:p>
          <a:p>
            <a:pPr marL="285750" indent="-285750">
              <a:buFont typeface="Arial" panose="020B0604020202020204" pitchFamily="34" charset="0"/>
              <a:buChar char="•"/>
            </a:pPr>
            <a:r>
              <a:rPr lang="fr-FR" sz="1600" dirty="0">
                <a:latin typeface="Montserrat" pitchFamily="2" charset="77"/>
              </a:rPr>
              <a:t>Recombinaison génétique : rend l'interprétation difficile.</a:t>
            </a:r>
          </a:p>
          <a:p>
            <a:pPr marL="285750" indent="-285750">
              <a:buFont typeface="Arial" panose="020B0604020202020204" pitchFamily="34" charset="0"/>
              <a:buChar char="•"/>
            </a:pPr>
            <a:r>
              <a:rPr lang="fr-FR" sz="1600" dirty="0" err="1">
                <a:latin typeface="Montserrat" pitchFamily="2" charset="77"/>
              </a:rPr>
              <a:t>SNPs</a:t>
            </a:r>
            <a:r>
              <a:rPr lang="fr-FR" sz="1600" dirty="0">
                <a:latin typeface="Montserrat" pitchFamily="2" charset="77"/>
              </a:rPr>
              <a:t> manquants dans l'ADN ancien : échantillons dégradés.</a:t>
            </a:r>
          </a:p>
          <a:p>
            <a:pPr marL="285750" indent="-285750">
              <a:buFont typeface="Arial" panose="020B0604020202020204" pitchFamily="34" charset="0"/>
              <a:buChar char="•"/>
            </a:pPr>
            <a:r>
              <a:rPr lang="fr-FR" sz="1600" dirty="0">
                <a:latin typeface="Montserrat" pitchFamily="2" charset="77"/>
              </a:rPr>
              <a:t>Focalisation sur le chromosome Y : absence d'ADN mitochondrial.</a:t>
            </a:r>
          </a:p>
          <a:p>
            <a:pPr marL="285750" indent="-285750">
              <a:buFont typeface="Arial" panose="020B0604020202020204" pitchFamily="34" charset="0"/>
              <a:buChar char="•"/>
            </a:pPr>
            <a:r>
              <a:rPr lang="fr-FR" sz="1600" dirty="0">
                <a:latin typeface="Montserrat" pitchFamily="2" charset="77"/>
              </a:rPr>
              <a:t>Difficile de retracer les migrations récentes.</a:t>
            </a:r>
          </a:p>
          <a:p>
            <a:endParaRPr lang="fr-FR" sz="1600" dirty="0">
              <a:latin typeface="Montserrat" pitchFamily="2" charset="77"/>
            </a:endParaRPr>
          </a:p>
          <a:p>
            <a:endParaRPr lang="fr-FR" sz="1600" dirty="0">
              <a:latin typeface="Montserrat" pitchFamily="2" charset="77"/>
            </a:endParaRPr>
          </a:p>
          <a:p>
            <a:endParaRPr lang="fr-FR" sz="1600" dirty="0">
              <a:latin typeface="Montserrat" pitchFamily="2" charset="77"/>
            </a:endParaRPr>
          </a:p>
          <a:p>
            <a:r>
              <a:rPr lang="fr-FR" sz="1600" b="1" dirty="0">
                <a:latin typeface="Montserrat" pitchFamily="2" charset="77"/>
              </a:rPr>
              <a:t>Approches complémentaires :</a:t>
            </a:r>
          </a:p>
          <a:p>
            <a:pPr marL="285750" indent="-285750">
              <a:buFont typeface="Arial" panose="020B0604020202020204" pitchFamily="34" charset="0"/>
              <a:buChar char="•"/>
            </a:pPr>
            <a:endParaRPr lang="fr-FR" sz="1600" dirty="0">
              <a:latin typeface="Montserrat" pitchFamily="2" charset="77"/>
            </a:endParaRPr>
          </a:p>
          <a:p>
            <a:pPr marL="285750" indent="-285750">
              <a:buFont typeface="Arial" panose="020B0604020202020204" pitchFamily="34" charset="0"/>
              <a:buChar char="•"/>
            </a:pPr>
            <a:r>
              <a:rPr lang="fr-FR" sz="1600" dirty="0">
                <a:latin typeface="Montserrat" pitchFamily="2" charset="77"/>
              </a:rPr>
              <a:t>Archéologie : preuves matérielles corrélées aux données génétiques.</a:t>
            </a:r>
          </a:p>
          <a:p>
            <a:pPr marL="285750" indent="-285750">
              <a:buFont typeface="Arial" panose="020B0604020202020204" pitchFamily="34" charset="0"/>
              <a:buChar char="•"/>
            </a:pPr>
            <a:r>
              <a:rPr lang="fr-FR" sz="1600" dirty="0">
                <a:latin typeface="Montserrat" pitchFamily="2" charset="77"/>
              </a:rPr>
              <a:t>Linguistique : liens entre groupes linguistiques et migrations.</a:t>
            </a:r>
          </a:p>
          <a:p>
            <a:pPr marL="285750" indent="-285750">
              <a:buFont typeface="Arial" panose="020B0604020202020204" pitchFamily="34" charset="0"/>
              <a:buChar char="•"/>
            </a:pPr>
            <a:r>
              <a:rPr lang="fr-FR" sz="1600" dirty="0">
                <a:latin typeface="Montserrat" pitchFamily="2" charset="77"/>
              </a:rPr>
              <a:t>Méthodes isotopiques : mobilité des individus à partir des ossements.</a:t>
            </a:r>
          </a:p>
          <a:p>
            <a:endParaRPr lang="fr-FR" sz="1600" dirty="0">
              <a:latin typeface="Montserrat" pitchFamily="2" charset="77"/>
            </a:endParaRPr>
          </a:p>
          <a:p>
            <a:endParaRPr lang="fr-FR" sz="1600" b="1" dirty="0">
              <a:latin typeface="Montserrat" pitchFamily="2" charset="77"/>
            </a:endParaRPr>
          </a:p>
          <a:p>
            <a:r>
              <a:rPr lang="fr-FR" sz="1600" b="1" dirty="0">
                <a:latin typeface="Montserrat" pitchFamily="2" charset="77"/>
              </a:rPr>
              <a:t>Améliorations :</a:t>
            </a:r>
          </a:p>
          <a:p>
            <a:pPr marL="285750" indent="-285750">
              <a:buFont typeface="Arial" panose="020B0604020202020204" pitchFamily="34" charset="0"/>
              <a:buChar char="•"/>
            </a:pPr>
            <a:endParaRPr lang="fr-FR" sz="1600" dirty="0">
              <a:latin typeface="Montserrat" pitchFamily="2" charset="77"/>
            </a:endParaRPr>
          </a:p>
          <a:p>
            <a:pPr marL="285750" indent="-285750">
              <a:buFont typeface="Arial" panose="020B0604020202020204" pitchFamily="34" charset="0"/>
              <a:buChar char="•"/>
            </a:pPr>
            <a:r>
              <a:rPr lang="fr-FR" sz="1600" dirty="0">
                <a:latin typeface="Montserrat" pitchFamily="2" charset="77"/>
              </a:rPr>
              <a:t>ADN mitochondrial : intégrer les lignées maternelles.</a:t>
            </a:r>
          </a:p>
          <a:p>
            <a:pPr marL="285750" indent="-285750">
              <a:buFont typeface="Arial" panose="020B0604020202020204" pitchFamily="34" charset="0"/>
              <a:buChar char="•"/>
            </a:pPr>
            <a:r>
              <a:rPr lang="fr-FR" sz="1600" dirty="0">
                <a:latin typeface="Montserrat" pitchFamily="2" charset="77"/>
              </a:rPr>
              <a:t>IA : combiner données génétiques, archéologiques, géographiques.</a:t>
            </a:r>
          </a:p>
          <a:p>
            <a:endParaRPr lang="fr-FR" sz="1600" dirty="0">
              <a:latin typeface="Montserrat" pitchFamily="2" charset="77"/>
            </a:endParaRPr>
          </a:p>
        </p:txBody>
      </p:sp>
    </p:spTree>
    <p:extLst>
      <p:ext uri="{BB962C8B-B14F-4D97-AF65-F5344CB8AC3E}">
        <p14:creationId xmlns:p14="http://schemas.microsoft.com/office/powerpoint/2010/main" val="1269191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8874B15-305E-F4C9-9C3E-E7AEDB8AC119}"/>
              </a:ext>
            </a:extLst>
          </p:cNvPr>
          <p:cNvSpPr txBox="1"/>
          <p:nvPr/>
        </p:nvSpPr>
        <p:spPr>
          <a:xfrm>
            <a:off x="2914135" y="2721114"/>
            <a:ext cx="6363730" cy="707886"/>
          </a:xfrm>
          <a:prstGeom prst="rect">
            <a:avLst/>
          </a:prstGeom>
          <a:noFill/>
        </p:spPr>
        <p:txBody>
          <a:bodyPr wrap="square" rtlCol="0">
            <a:spAutoFit/>
          </a:bodyPr>
          <a:lstStyle/>
          <a:p>
            <a:pPr algn="ctr"/>
            <a:r>
              <a:rPr lang="fr-FR" sz="4000" b="1" dirty="0">
                <a:latin typeface="Montserrat" pitchFamily="2" charset="77"/>
              </a:rPr>
              <a:t>Conclusion </a:t>
            </a:r>
          </a:p>
        </p:txBody>
      </p:sp>
    </p:spTree>
    <p:extLst>
      <p:ext uri="{BB962C8B-B14F-4D97-AF65-F5344CB8AC3E}">
        <p14:creationId xmlns:p14="http://schemas.microsoft.com/office/powerpoint/2010/main" val="428985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6A892-10DB-4D8F-8589-C84BC5328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3E91BD27-0A21-43ED-80E7-0A40F57C8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2946"/>
            <a:ext cx="6721522" cy="6785055"/>
          </a:xfrm>
          <a:custGeom>
            <a:avLst/>
            <a:gdLst>
              <a:gd name="connsiteX0" fmla="*/ 767991 w 6329420"/>
              <a:gd name="connsiteY0" fmla="*/ 731396 h 6389247"/>
              <a:gd name="connsiteX1" fmla="*/ 1299514 w 6329420"/>
              <a:gd name="connsiteY1" fmla="*/ 1262919 h 6389247"/>
              <a:gd name="connsiteX2" fmla="*/ 767991 w 6329420"/>
              <a:gd name="connsiteY2" fmla="*/ 1794442 h 6389247"/>
              <a:gd name="connsiteX3" fmla="*/ 236469 w 6329420"/>
              <a:gd name="connsiteY3" fmla="*/ 1262919 h 6389247"/>
              <a:gd name="connsiteX4" fmla="*/ 767991 w 6329420"/>
              <a:gd name="connsiteY4" fmla="*/ 731396 h 6389247"/>
              <a:gd name="connsiteX5" fmla="*/ 2926094 w 6329420"/>
              <a:gd name="connsiteY5" fmla="*/ 324026 h 6389247"/>
              <a:gd name="connsiteX6" fmla="*/ 3207855 w 6329420"/>
              <a:gd name="connsiteY6" fmla="*/ 605787 h 6389247"/>
              <a:gd name="connsiteX7" fmla="*/ 2926094 w 6329420"/>
              <a:gd name="connsiteY7" fmla="*/ 887548 h 6389247"/>
              <a:gd name="connsiteX8" fmla="*/ 2644333 w 6329420"/>
              <a:gd name="connsiteY8" fmla="*/ 605787 h 6389247"/>
              <a:gd name="connsiteX9" fmla="*/ 2926094 w 6329420"/>
              <a:gd name="connsiteY9" fmla="*/ 324026 h 6389247"/>
              <a:gd name="connsiteX10" fmla="*/ 5761439 w 6329420"/>
              <a:gd name="connsiteY10" fmla="*/ 17664 h 6389247"/>
              <a:gd name="connsiteX11" fmla="*/ 5784727 w 6329420"/>
              <a:gd name="connsiteY11" fmla="*/ 18309 h 6389247"/>
              <a:gd name="connsiteX12" fmla="*/ 6232947 w 6329420"/>
              <a:gd name="connsiteY12" fmla="*/ 102447 h 6389247"/>
              <a:gd name="connsiteX13" fmla="*/ 6329420 w 6329420"/>
              <a:gd name="connsiteY13" fmla="*/ 159335 h 6389247"/>
              <a:gd name="connsiteX14" fmla="*/ 6329420 w 6329420"/>
              <a:gd name="connsiteY14" fmla="*/ 6389247 h 6389247"/>
              <a:gd name="connsiteX15" fmla="*/ 3180387 w 6329420"/>
              <a:gd name="connsiteY15" fmla="*/ 6389247 h 6389247"/>
              <a:gd name="connsiteX16" fmla="*/ 2702967 w 6329420"/>
              <a:gd name="connsiteY16" fmla="*/ 6389247 h 6389247"/>
              <a:gd name="connsiteX17" fmla="*/ 1013739 w 6329420"/>
              <a:gd name="connsiteY17" fmla="*/ 6389247 h 6389247"/>
              <a:gd name="connsiteX18" fmla="*/ 1024183 w 6329420"/>
              <a:gd name="connsiteY18" fmla="*/ 6281366 h 6389247"/>
              <a:gd name="connsiteX19" fmla="*/ 903050 w 6329420"/>
              <a:gd name="connsiteY19" fmla="*/ 5588470 h 6389247"/>
              <a:gd name="connsiteX20" fmla="*/ 273230 w 6329420"/>
              <a:gd name="connsiteY20" fmla="*/ 5151559 h 6389247"/>
              <a:gd name="connsiteX21" fmla="*/ 40189 w 6329420"/>
              <a:gd name="connsiteY21" fmla="*/ 4431326 h 6389247"/>
              <a:gd name="connsiteX22" fmla="*/ 467268 w 6329420"/>
              <a:gd name="connsiteY22" fmla="*/ 3598198 h 6389247"/>
              <a:gd name="connsiteX23" fmla="*/ 3203 w 6329420"/>
              <a:gd name="connsiteY23" fmla="*/ 2797063 h 6389247"/>
              <a:gd name="connsiteX24" fmla="*/ 345913 w 6329420"/>
              <a:gd name="connsiteY24" fmla="*/ 2096653 h 6389247"/>
              <a:gd name="connsiteX25" fmla="*/ 1552774 w 6329420"/>
              <a:gd name="connsiteY25" fmla="*/ 2014542 h 6389247"/>
              <a:gd name="connsiteX26" fmla="*/ 1737708 w 6329420"/>
              <a:gd name="connsiteY26" fmla="*/ 1339596 h 6389247"/>
              <a:gd name="connsiteX27" fmla="*/ 1365343 w 6329420"/>
              <a:gd name="connsiteY27" fmla="*/ 604294 h 6389247"/>
              <a:gd name="connsiteX28" fmla="*/ 1784365 w 6329420"/>
              <a:gd name="connsiteY28" fmla="*/ 110735 h 6389247"/>
              <a:gd name="connsiteX29" fmla="*/ 1881062 w 6329420"/>
              <a:gd name="connsiteY29" fmla="*/ 100098 h 6389247"/>
              <a:gd name="connsiteX30" fmla="*/ 2326675 w 6329420"/>
              <a:gd name="connsiteY30" fmla="*/ 311301 h 6389247"/>
              <a:gd name="connsiteX31" fmla="*/ 2585018 w 6329420"/>
              <a:gd name="connsiteY31" fmla="*/ 1190279 h 6389247"/>
              <a:gd name="connsiteX32" fmla="*/ 2694528 w 6329420"/>
              <a:gd name="connsiteY32" fmla="*/ 1338063 h 6389247"/>
              <a:gd name="connsiteX33" fmla="*/ 2982926 w 6329420"/>
              <a:gd name="connsiteY33" fmla="*/ 1306959 h 6389247"/>
              <a:gd name="connsiteX34" fmla="*/ 3354163 w 6329420"/>
              <a:gd name="connsiteY34" fmla="*/ 881733 h 6389247"/>
              <a:gd name="connsiteX35" fmla="*/ 4299539 w 6329420"/>
              <a:gd name="connsiteY35" fmla="*/ 1304623 h 6389247"/>
              <a:gd name="connsiteX36" fmla="*/ 4625167 w 6329420"/>
              <a:gd name="connsiteY36" fmla="*/ 991486 h 6389247"/>
              <a:gd name="connsiteX37" fmla="*/ 4692533 w 6329420"/>
              <a:gd name="connsiteY37" fmla="*/ 854498 h 6389247"/>
              <a:gd name="connsiteX38" fmla="*/ 5607288 w 6329420"/>
              <a:gd name="connsiteY38" fmla="*/ 28863 h 6389247"/>
              <a:gd name="connsiteX39" fmla="*/ 5761439 w 6329420"/>
              <a:gd name="connsiteY39" fmla="*/ 17664 h 6389247"/>
              <a:gd name="connsiteX40" fmla="*/ 4156539 w 6329420"/>
              <a:gd name="connsiteY40" fmla="*/ 0 h 6389247"/>
              <a:gd name="connsiteX41" fmla="*/ 4663751 w 6329420"/>
              <a:gd name="connsiteY41" fmla="*/ 507212 h 6389247"/>
              <a:gd name="connsiteX42" fmla="*/ 4156539 w 6329420"/>
              <a:gd name="connsiteY42" fmla="*/ 1014424 h 6389247"/>
              <a:gd name="connsiteX43" fmla="*/ 3649327 w 6329420"/>
              <a:gd name="connsiteY43" fmla="*/ 507212 h 6389247"/>
              <a:gd name="connsiteX44" fmla="*/ 4156539 w 6329420"/>
              <a:gd name="connsiteY44" fmla="*/ 0 h 638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329420" h="6389247">
                <a:moveTo>
                  <a:pt x="767991" y="731396"/>
                </a:moveTo>
                <a:cubicBezTo>
                  <a:pt x="1061543" y="731396"/>
                  <a:pt x="1299514" y="969367"/>
                  <a:pt x="1299514" y="1262919"/>
                </a:cubicBezTo>
                <a:cubicBezTo>
                  <a:pt x="1299514" y="1556471"/>
                  <a:pt x="1061543" y="1794442"/>
                  <a:pt x="767991" y="1794442"/>
                </a:cubicBezTo>
                <a:cubicBezTo>
                  <a:pt x="474439" y="1794442"/>
                  <a:pt x="236469" y="1556471"/>
                  <a:pt x="236469" y="1262919"/>
                </a:cubicBezTo>
                <a:cubicBezTo>
                  <a:pt x="236469" y="969367"/>
                  <a:pt x="474439" y="731396"/>
                  <a:pt x="767991" y="731396"/>
                </a:cubicBezTo>
                <a:close/>
                <a:moveTo>
                  <a:pt x="2926094" y="324026"/>
                </a:moveTo>
                <a:cubicBezTo>
                  <a:pt x="3081706" y="324026"/>
                  <a:pt x="3207855" y="450175"/>
                  <a:pt x="3207855" y="605787"/>
                </a:cubicBezTo>
                <a:cubicBezTo>
                  <a:pt x="3207855" y="761399"/>
                  <a:pt x="3081706" y="887548"/>
                  <a:pt x="2926094" y="887548"/>
                </a:cubicBezTo>
                <a:cubicBezTo>
                  <a:pt x="2770482" y="887548"/>
                  <a:pt x="2644333" y="761399"/>
                  <a:pt x="2644333" y="605787"/>
                </a:cubicBezTo>
                <a:cubicBezTo>
                  <a:pt x="2644333" y="450175"/>
                  <a:pt x="2770482" y="324026"/>
                  <a:pt x="2926094" y="324026"/>
                </a:cubicBezTo>
                <a:close/>
                <a:moveTo>
                  <a:pt x="5761439" y="17664"/>
                </a:moveTo>
                <a:lnTo>
                  <a:pt x="5784727" y="18309"/>
                </a:lnTo>
                <a:cubicBezTo>
                  <a:pt x="5972924" y="25037"/>
                  <a:pt x="6119949" y="54449"/>
                  <a:pt x="6232947" y="102447"/>
                </a:cubicBezTo>
                <a:lnTo>
                  <a:pt x="6329420" y="159335"/>
                </a:lnTo>
                <a:lnTo>
                  <a:pt x="6329420" y="6389247"/>
                </a:lnTo>
                <a:lnTo>
                  <a:pt x="3180387" y="6389247"/>
                </a:lnTo>
                <a:lnTo>
                  <a:pt x="2702967" y="6389247"/>
                </a:lnTo>
                <a:lnTo>
                  <a:pt x="1013739" y="6389247"/>
                </a:lnTo>
                <a:lnTo>
                  <a:pt x="1024183" y="6281366"/>
                </a:lnTo>
                <a:cubicBezTo>
                  <a:pt x="1049848" y="6046008"/>
                  <a:pt x="1072512" y="5801284"/>
                  <a:pt x="903050" y="5588470"/>
                </a:cubicBezTo>
                <a:cubicBezTo>
                  <a:pt x="704901" y="5339877"/>
                  <a:pt x="494907" y="5451483"/>
                  <a:pt x="273230" y="5151559"/>
                </a:cubicBezTo>
                <a:cubicBezTo>
                  <a:pt x="109328" y="4929882"/>
                  <a:pt x="-26532" y="4726254"/>
                  <a:pt x="40189" y="4431326"/>
                </a:cubicBezTo>
                <a:cubicBezTo>
                  <a:pt x="129472" y="4036881"/>
                  <a:pt x="470813" y="3882974"/>
                  <a:pt x="467268" y="3598198"/>
                </a:cubicBezTo>
                <a:cubicBezTo>
                  <a:pt x="463239" y="3255890"/>
                  <a:pt x="44217" y="3187318"/>
                  <a:pt x="3203" y="2797063"/>
                </a:cubicBezTo>
                <a:cubicBezTo>
                  <a:pt x="-23550" y="2542509"/>
                  <a:pt x="119641" y="2237671"/>
                  <a:pt x="345913" y="2096653"/>
                </a:cubicBezTo>
                <a:cubicBezTo>
                  <a:pt x="762919" y="1836457"/>
                  <a:pt x="1233029" y="2275545"/>
                  <a:pt x="1552774" y="2014542"/>
                </a:cubicBezTo>
                <a:cubicBezTo>
                  <a:pt x="1743751" y="1858617"/>
                  <a:pt x="1774856" y="1540160"/>
                  <a:pt x="1737708" y="1339596"/>
                </a:cubicBezTo>
                <a:cubicBezTo>
                  <a:pt x="1666877" y="957721"/>
                  <a:pt x="1353739" y="895190"/>
                  <a:pt x="1365343" y="604294"/>
                </a:cubicBezTo>
                <a:cubicBezTo>
                  <a:pt x="1373885" y="388094"/>
                  <a:pt x="1557287" y="161098"/>
                  <a:pt x="1784365" y="110735"/>
                </a:cubicBezTo>
                <a:cubicBezTo>
                  <a:pt x="1816113" y="103643"/>
                  <a:pt x="1848539" y="100098"/>
                  <a:pt x="1881062" y="100098"/>
                </a:cubicBezTo>
                <a:cubicBezTo>
                  <a:pt x="2100564" y="100098"/>
                  <a:pt x="2273329" y="261260"/>
                  <a:pt x="2326675" y="311301"/>
                </a:cubicBezTo>
                <a:cubicBezTo>
                  <a:pt x="2579216" y="547161"/>
                  <a:pt x="2379374" y="836206"/>
                  <a:pt x="2585018" y="1190279"/>
                </a:cubicBezTo>
                <a:cubicBezTo>
                  <a:pt x="2616968" y="1242737"/>
                  <a:pt x="2653624" y="1292213"/>
                  <a:pt x="2694528" y="1338063"/>
                </a:cubicBezTo>
                <a:cubicBezTo>
                  <a:pt x="2775108" y="1429685"/>
                  <a:pt x="2925230" y="1413569"/>
                  <a:pt x="2982926" y="1306959"/>
                </a:cubicBezTo>
                <a:cubicBezTo>
                  <a:pt x="3078253" y="1130728"/>
                  <a:pt x="3169390" y="933143"/>
                  <a:pt x="3354163" y="881733"/>
                </a:cubicBezTo>
                <a:cubicBezTo>
                  <a:pt x="3713394" y="781733"/>
                  <a:pt x="3927255" y="1375615"/>
                  <a:pt x="4299539" y="1304623"/>
                </a:cubicBezTo>
                <a:cubicBezTo>
                  <a:pt x="4454094" y="1275131"/>
                  <a:pt x="4543700" y="1148457"/>
                  <a:pt x="4625167" y="991486"/>
                </a:cubicBezTo>
                <a:cubicBezTo>
                  <a:pt x="4647810" y="947730"/>
                  <a:pt x="4669890" y="901637"/>
                  <a:pt x="4692533" y="854498"/>
                </a:cubicBezTo>
                <a:cubicBezTo>
                  <a:pt x="4762477" y="605422"/>
                  <a:pt x="4865621" y="105095"/>
                  <a:pt x="5607288" y="28863"/>
                </a:cubicBezTo>
                <a:cubicBezTo>
                  <a:pt x="5658191" y="20163"/>
                  <a:pt x="5709812" y="16455"/>
                  <a:pt x="5761439" y="17664"/>
                </a:cubicBezTo>
                <a:close/>
                <a:moveTo>
                  <a:pt x="4156539" y="0"/>
                </a:moveTo>
                <a:cubicBezTo>
                  <a:pt x="4436664" y="0"/>
                  <a:pt x="4663751" y="227087"/>
                  <a:pt x="4663751" y="507212"/>
                </a:cubicBezTo>
                <a:cubicBezTo>
                  <a:pt x="4663751" y="787337"/>
                  <a:pt x="4436664" y="1014424"/>
                  <a:pt x="4156539" y="1014424"/>
                </a:cubicBezTo>
                <a:cubicBezTo>
                  <a:pt x="3876414" y="1014424"/>
                  <a:pt x="3649327" y="787337"/>
                  <a:pt x="3649327" y="507212"/>
                </a:cubicBezTo>
                <a:cubicBezTo>
                  <a:pt x="3649327" y="227087"/>
                  <a:pt x="3876414" y="0"/>
                  <a:pt x="41565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ZoneTexte 2">
            <a:extLst>
              <a:ext uri="{FF2B5EF4-FFF2-40B4-BE49-F238E27FC236}">
                <a16:creationId xmlns:a16="http://schemas.microsoft.com/office/drawing/2014/main" id="{67C2DBC4-9D31-6E7B-5681-8FC437B85708}"/>
              </a:ext>
            </a:extLst>
          </p:cNvPr>
          <p:cNvSpPr txBox="1"/>
          <p:nvPr/>
        </p:nvSpPr>
        <p:spPr>
          <a:xfrm>
            <a:off x="612648" y="557783"/>
            <a:ext cx="10969752" cy="3130807"/>
          </a:xfrm>
          <a:prstGeom prst="rect">
            <a:avLst/>
          </a:prstGeom>
        </p:spPr>
        <p:txBody>
          <a:bodyPr vert="horz" lIns="91440" tIns="45720" rIns="91440" bIns="45720" rtlCol="0" anchor="b">
            <a:normAutofit/>
          </a:bodyPr>
          <a:lstStyle/>
          <a:p>
            <a:pPr>
              <a:spcBef>
                <a:spcPct val="0"/>
              </a:spcBef>
              <a:spcAft>
                <a:spcPts val="600"/>
              </a:spcAft>
            </a:pPr>
            <a:r>
              <a:rPr lang="en-US" sz="5400" dirty="0">
                <a:latin typeface="+mj-lt"/>
                <a:ea typeface="+mj-ea"/>
                <a:cs typeface="+mj-cs"/>
              </a:rPr>
              <a:t>Merci pour </a:t>
            </a:r>
            <a:r>
              <a:rPr lang="en-US" sz="5400">
                <a:latin typeface="+mj-lt"/>
                <a:ea typeface="+mj-ea"/>
                <a:cs typeface="+mj-cs"/>
              </a:rPr>
              <a:t>votre</a:t>
            </a:r>
            <a:r>
              <a:rPr lang="en-US" sz="5400" dirty="0">
                <a:latin typeface="+mj-lt"/>
                <a:ea typeface="+mj-ea"/>
                <a:cs typeface="+mj-cs"/>
              </a:rPr>
              <a:t> attention ! </a:t>
            </a:r>
            <a:endParaRPr lang="en-US" sz="5400">
              <a:latin typeface="+mj-lt"/>
              <a:ea typeface="+mj-ea"/>
              <a:cs typeface="+mj-cs"/>
            </a:endParaRPr>
          </a:p>
        </p:txBody>
      </p:sp>
    </p:spTree>
    <p:extLst>
      <p:ext uri="{BB962C8B-B14F-4D97-AF65-F5344CB8AC3E}">
        <p14:creationId xmlns:p14="http://schemas.microsoft.com/office/powerpoint/2010/main" val="212239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D0D143F-2CAA-6DB7-D585-EC5D8A0C057D}"/>
              </a:ext>
            </a:extLst>
          </p:cNvPr>
          <p:cNvSpPr txBox="1"/>
          <p:nvPr/>
        </p:nvSpPr>
        <p:spPr>
          <a:xfrm>
            <a:off x="0" y="0"/>
            <a:ext cx="4561609" cy="6858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262626"/>
              </a:solidFill>
              <a:effectLst/>
              <a:uLnTx/>
              <a:uFillTx/>
              <a:latin typeface="Avenir Next LT Pro"/>
              <a:ea typeface="+mn-ea"/>
              <a:cs typeface="+mn-cs"/>
            </a:endParaRPr>
          </a:p>
        </p:txBody>
      </p:sp>
      <p:sp>
        <p:nvSpPr>
          <p:cNvPr id="3" name="Google Shape;4991;p673">
            <a:extLst>
              <a:ext uri="{FF2B5EF4-FFF2-40B4-BE49-F238E27FC236}">
                <a16:creationId xmlns:a16="http://schemas.microsoft.com/office/drawing/2014/main" id="{2D906104-4CD8-A9C5-F192-7128A99855D7}"/>
              </a:ext>
            </a:extLst>
          </p:cNvPr>
          <p:cNvSpPr txBox="1">
            <a:spLocks/>
          </p:cNvSpPr>
          <p:nvPr/>
        </p:nvSpPr>
        <p:spPr>
          <a:xfrm>
            <a:off x="3995057" y="1721562"/>
            <a:ext cx="8042969" cy="3993437"/>
          </a:xfrm>
          <a:prstGeom prst="rect">
            <a:avLst/>
          </a:prstGeom>
        </p:spPr>
        <p:txBody>
          <a:bodyPr spcFirstLastPara="1" wrap="square" lIns="121900" tIns="121900" rIns="121900" bIns="1219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fr-FR" sz="2000" b="1" i="0" u="none" strike="noStrike" kern="1200" cap="none" spc="0" normalizeH="0" baseline="0" noProof="0" dirty="0">
              <a:ln>
                <a:noFill/>
              </a:ln>
              <a:solidFill>
                <a:srgbClr val="262626"/>
              </a:solidFill>
              <a:effectLst/>
              <a:uLnTx/>
              <a:uFillTx/>
              <a:latin typeface="Montserrat" pitchFamily="2" charset="77"/>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lang="fr-FR" sz="2000" b="1" dirty="0">
                <a:solidFill>
                  <a:srgbClr val="262626"/>
                </a:solidFill>
                <a:latin typeface="Montserrat" pitchFamily="2" charset="77"/>
              </a:rPr>
              <a:t>Mise en contexte </a:t>
            </a:r>
          </a:p>
          <a:p>
            <a:pPr>
              <a:buFont typeface="+mj-lt"/>
              <a:buAutoNum type="arabicPeriod"/>
            </a:pPr>
            <a:r>
              <a:rPr lang="fr-FR" sz="2000" b="1" dirty="0">
                <a:solidFill>
                  <a:srgbClr val="262626"/>
                </a:solidFill>
                <a:latin typeface="Montserrat" pitchFamily="2" charset="77"/>
              </a:rPr>
              <a:t>Recherches bibliographiques et contexte génomique  </a:t>
            </a:r>
          </a:p>
          <a:p>
            <a:pPr>
              <a:buFont typeface="+mj-lt"/>
              <a:buAutoNum type="arabicPeriod"/>
            </a:pPr>
            <a:r>
              <a:rPr lang="fr-FR" sz="2000" b="1" dirty="0">
                <a:solidFill>
                  <a:srgbClr val="262626"/>
                </a:solidFill>
                <a:latin typeface="Montserrat" pitchFamily="2" charset="77"/>
              </a:rPr>
              <a:t>Description des données et méthodologie</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fr-FR" sz="20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lang="fr-FR" sz="2000" b="1" dirty="0">
                <a:solidFill>
                  <a:srgbClr val="262626"/>
                </a:solidFill>
                <a:latin typeface="Montserrat" pitchFamily="2" charset="77"/>
              </a:rPr>
              <a:t>Limites et perspectives de l’approche génomique</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lang="fr-FR" sz="2000" b="1" dirty="0">
                <a:solidFill>
                  <a:srgbClr val="262626"/>
                </a:solidFill>
                <a:latin typeface="Montserrat" pitchFamily="2" charset="77"/>
              </a:rPr>
              <a:t>Conclusion   </a:t>
            </a:r>
            <a:r>
              <a:rPr kumimoji="0" lang="fr-FR" sz="2000" b="1" i="0" u="none" strike="noStrike" kern="1200" cap="none" spc="0" normalizeH="0" baseline="0" noProof="0" dirty="0">
                <a:ln>
                  <a:noFill/>
                </a:ln>
                <a:solidFill>
                  <a:srgbClr val="262626"/>
                </a:solidFill>
                <a:effectLst/>
                <a:uLnTx/>
                <a:uFillTx/>
                <a:latin typeface="Montserrat" pitchFamily="2" charset="77"/>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1400" b="1" i="0" u="none" strike="noStrike" kern="1200" cap="none" spc="0" normalizeH="0" baseline="0" noProof="0" dirty="0">
              <a:ln>
                <a:noFill/>
              </a:ln>
              <a:solidFill>
                <a:srgbClr val="262626"/>
              </a:solidFill>
              <a:effectLst/>
              <a:uLnTx/>
              <a:uFillTx/>
              <a:latin typeface="Montserrat" pitchFamily="2" charset="77"/>
              <a:ea typeface="+mn-ea"/>
              <a:cs typeface="+mn-cs"/>
            </a:endParaRPr>
          </a:p>
          <a:p>
            <a:pPr marL="514350" marR="0" lvl="0" indent="-514350" algn="l" defTabSz="914400" rtl="0" eaLnBrk="1" fontAlgn="auto" latinLnBrk="0" hangingPunct="1">
              <a:lnSpc>
                <a:spcPct val="100000"/>
              </a:lnSpc>
              <a:spcBef>
                <a:spcPts val="1067"/>
              </a:spcBef>
              <a:spcAft>
                <a:spcPts val="1067"/>
              </a:spcAft>
              <a:buClr>
                <a:prstClr val="white"/>
              </a:buClr>
              <a:buSzTx/>
              <a:buFont typeface="+mj-lt"/>
              <a:buAutoNum type="arabicPeriod"/>
              <a:tabLst/>
              <a:defRPr/>
            </a:pPr>
            <a:endParaRPr kumimoji="0" lang="en-GB" sz="2800" b="0" i="0" u="none" strike="noStrike" kern="1200" cap="none" spc="0" normalizeH="0" baseline="0" noProof="0" dirty="0">
              <a:ln>
                <a:noFill/>
              </a:ln>
              <a:solidFill>
                <a:srgbClr val="262626"/>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00000"/>
              </a:lnSpc>
              <a:spcBef>
                <a:spcPts val="1067"/>
              </a:spcBef>
              <a:spcAft>
                <a:spcPts val="1067"/>
              </a:spcAft>
              <a:buClr>
                <a:prstClr val="white"/>
              </a:buClr>
              <a:buSzTx/>
              <a:buFont typeface="Arial" panose="020B0604020202020204" pitchFamily="34" charset="0"/>
              <a:buNone/>
              <a:tabLst/>
              <a:defRPr/>
            </a:pPr>
            <a:endParaRPr kumimoji="0" lang="en-GB" sz="2800" b="0" i="0" u="none" strike="noStrike" kern="1200" cap="none" spc="0" normalizeH="0" baseline="0" noProof="0" dirty="0">
              <a:ln>
                <a:noFill/>
              </a:ln>
              <a:solidFill>
                <a:srgbClr val="262626"/>
              </a:solidFill>
              <a:effectLst/>
              <a:uLnTx/>
              <a:uFillTx/>
              <a:latin typeface="Montserrat SemiBold"/>
              <a:ea typeface="Montserrat SemiBold"/>
              <a:cs typeface="Montserrat SemiBold"/>
              <a:sym typeface="Montserrat SemiBold"/>
            </a:endParaRPr>
          </a:p>
        </p:txBody>
      </p:sp>
      <p:sp>
        <p:nvSpPr>
          <p:cNvPr id="4" name="Google Shape;4992;p673">
            <a:extLst>
              <a:ext uri="{FF2B5EF4-FFF2-40B4-BE49-F238E27FC236}">
                <a16:creationId xmlns:a16="http://schemas.microsoft.com/office/drawing/2014/main" id="{42E582BE-5D5B-490A-22FB-F1BB20BA62A4}"/>
              </a:ext>
            </a:extLst>
          </p:cNvPr>
          <p:cNvSpPr txBox="1">
            <a:spLocks/>
          </p:cNvSpPr>
          <p:nvPr/>
        </p:nvSpPr>
        <p:spPr>
          <a:xfrm>
            <a:off x="993191" y="3031518"/>
            <a:ext cx="3361200" cy="524800"/>
          </a:xfrm>
          <a:prstGeom prst="rect">
            <a:avLst/>
          </a:prstGeom>
        </p:spPr>
        <p:txBody>
          <a:bodyPr spcFirstLastPara="1" wrap="square" lIns="0" tIns="0" rIns="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rgbClr val="009999"/>
                </a:solidFill>
                <a:effectLst/>
                <a:uLnTx/>
                <a:uFillTx/>
                <a:latin typeface="Montserrat"/>
                <a:ea typeface="Montserrat"/>
                <a:cs typeface="Montserrat"/>
                <a:sym typeface="Montserrat"/>
              </a:rPr>
              <a:t>Agenda</a:t>
            </a:r>
          </a:p>
        </p:txBody>
      </p:sp>
    </p:spTree>
    <p:extLst>
      <p:ext uri="{BB962C8B-B14F-4D97-AF65-F5344CB8AC3E}">
        <p14:creationId xmlns:p14="http://schemas.microsoft.com/office/powerpoint/2010/main" val="238074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art, Danse, capture d’écran&#10;&#10;Description générée automatiquement">
            <a:extLst>
              <a:ext uri="{FF2B5EF4-FFF2-40B4-BE49-F238E27FC236}">
                <a16:creationId xmlns:a16="http://schemas.microsoft.com/office/drawing/2014/main" id="{906C9CC7-9BD8-22DB-BCA2-860CE74F3603}"/>
              </a:ext>
            </a:extLst>
          </p:cNvPr>
          <p:cNvPicPr>
            <a:picLocks noChangeAspect="1"/>
          </p:cNvPicPr>
          <p:nvPr/>
        </p:nvPicPr>
        <p:blipFill>
          <a:blip r:embed="rId3"/>
          <a:stretch>
            <a:fillRect/>
          </a:stretch>
        </p:blipFill>
        <p:spPr>
          <a:xfrm>
            <a:off x="6877051" y="1446439"/>
            <a:ext cx="4929187" cy="4929187"/>
          </a:xfrm>
          <a:prstGeom prst="rect">
            <a:avLst/>
          </a:prstGeom>
        </p:spPr>
      </p:pic>
      <p:sp>
        <p:nvSpPr>
          <p:cNvPr id="5" name="ZoneTexte 4">
            <a:extLst>
              <a:ext uri="{FF2B5EF4-FFF2-40B4-BE49-F238E27FC236}">
                <a16:creationId xmlns:a16="http://schemas.microsoft.com/office/drawing/2014/main" id="{ACDACC0A-F964-9490-550C-BDAB82C0E16E}"/>
              </a:ext>
            </a:extLst>
          </p:cNvPr>
          <p:cNvSpPr txBox="1"/>
          <p:nvPr/>
        </p:nvSpPr>
        <p:spPr>
          <a:xfrm>
            <a:off x="385763" y="544967"/>
            <a:ext cx="5329237" cy="461665"/>
          </a:xfrm>
          <a:prstGeom prst="rect">
            <a:avLst/>
          </a:prstGeom>
          <a:noFill/>
        </p:spPr>
        <p:txBody>
          <a:bodyPr wrap="square" rtlCol="0">
            <a:spAutoFit/>
          </a:bodyPr>
          <a:lstStyle/>
          <a:p>
            <a:r>
              <a:rPr lang="fr-FR" sz="2400" b="1" dirty="0">
                <a:latin typeface="Montserrat" pitchFamily="2" charset="77"/>
              </a:rPr>
              <a:t>1. Mise en contexte </a:t>
            </a:r>
          </a:p>
        </p:txBody>
      </p:sp>
      <p:sp>
        <p:nvSpPr>
          <p:cNvPr id="6" name="ZoneTexte 5">
            <a:extLst>
              <a:ext uri="{FF2B5EF4-FFF2-40B4-BE49-F238E27FC236}">
                <a16:creationId xmlns:a16="http://schemas.microsoft.com/office/drawing/2014/main" id="{1EEDB615-D655-05F2-9157-C517A875877A}"/>
              </a:ext>
            </a:extLst>
          </p:cNvPr>
          <p:cNvSpPr txBox="1"/>
          <p:nvPr/>
        </p:nvSpPr>
        <p:spPr>
          <a:xfrm>
            <a:off x="195944" y="1614488"/>
            <a:ext cx="6498770" cy="4524315"/>
          </a:xfrm>
          <a:prstGeom prst="rect">
            <a:avLst/>
          </a:prstGeom>
          <a:noFill/>
        </p:spPr>
        <p:txBody>
          <a:bodyPr wrap="square" rtlCol="0">
            <a:spAutoFit/>
          </a:bodyPr>
          <a:lstStyle/>
          <a:p>
            <a:pPr marL="285750" indent="-285750">
              <a:buFont typeface="Arial" panose="020B0604020202020204" pitchFamily="34" charset="0"/>
              <a:buChar char="•"/>
            </a:pPr>
            <a:r>
              <a:rPr lang="fr-FR" dirty="0"/>
              <a:t>Analyse des données génomiques pour retracer les migrations humaines anciennes</a:t>
            </a:r>
          </a:p>
          <a:p>
            <a:pPr marL="285750" indent="-285750">
              <a:buFont typeface="Arial" panose="020B0604020202020204" pitchFamily="34" charset="0"/>
              <a:buChar char="•"/>
            </a:pPr>
            <a:endParaRPr lang="fr-FR" dirty="0"/>
          </a:p>
          <a:p>
            <a:endParaRPr lang="fr-FR" dirty="0"/>
          </a:p>
          <a:p>
            <a:pPr marL="285750" indent="-285750">
              <a:buFont typeface="Arial" panose="020B0604020202020204" pitchFamily="34" charset="0"/>
              <a:buChar char="•"/>
            </a:pPr>
            <a:r>
              <a:rPr lang="fr-FR" dirty="0"/>
              <a:t>Focus sur le chromosome Y, transmis de père en fils, permettant de suivre les lignées patrilinéaires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mutations génétiques du chromosome Y révèlent les déplacements de populations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Utilisation de l'algorithme SMACOF pour réduire la dimensionnalité et visualiser ces migrations.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Relier les mutations génétiques aux régions géographiques pour mieux comprendre les mouvements de populations.</a:t>
            </a:r>
          </a:p>
        </p:txBody>
      </p:sp>
    </p:spTree>
    <p:extLst>
      <p:ext uri="{BB962C8B-B14F-4D97-AF65-F5344CB8AC3E}">
        <p14:creationId xmlns:p14="http://schemas.microsoft.com/office/powerpoint/2010/main" val="215311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C395DF8-BA70-A715-93CE-16ECF8212E5A}"/>
              </a:ext>
            </a:extLst>
          </p:cNvPr>
          <p:cNvSpPr txBox="1"/>
          <p:nvPr/>
        </p:nvSpPr>
        <p:spPr>
          <a:xfrm>
            <a:off x="353106" y="457881"/>
            <a:ext cx="11403465" cy="461665"/>
          </a:xfrm>
          <a:prstGeom prst="rect">
            <a:avLst/>
          </a:prstGeom>
          <a:noFill/>
        </p:spPr>
        <p:txBody>
          <a:bodyPr wrap="square" rtlCol="0">
            <a:spAutoFit/>
          </a:bodyPr>
          <a:lstStyle/>
          <a:p>
            <a:r>
              <a:rPr lang="fr-FR" sz="2400" b="1" dirty="0">
                <a:solidFill>
                  <a:srgbClr val="262626"/>
                </a:solidFill>
                <a:latin typeface="Montserrat" pitchFamily="2" charset="77"/>
              </a:rPr>
              <a:t>2.Recherches bibliographiques et contexte génomique  </a:t>
            </a:r>
          </a:p>
        </p:txBody>
      </p:sp>
      <p:sp>
        <p:nvSpPr>
          <p:cNvPr id="4" name="ZoneTexte 3">
            <a:extLst>
              <a:ext uri="{FF2B5EF4-FFF2-40B4-BE49-F238E27FC236}">
                <a16:creationId xmlns:a16="http://schemas.microsoft.com/office/drawing/2014/main" id="{1980095E-A401-C67F-A924-8B6D5B9AABC8}"/>
              </a:ext>
            </a:extLst>
          </p:cNvPr>
          <p:cNvSpPr txBox="1"/>
          <p:nvPr/>
        </p:nvSpPr>
        <p:spPr>
          <a:xfrm>
            <a:off x="353106" y="1350373"/>
            <a:ext cx="7173686" cy="4585871"/>
          </a:xfrm>
          <a:prstGeom prst="rect">
            <a:avLst/>
          </a:prstGeom>
          <a:noFill/>
        </p:spPr>
        <p:txBody>
          <a:bodyPr wrap="square" rtlCol="0">
            <a:spAutoFit/>
          </a:bodyPr>
          <a:lstStyle/>
          <a:p>
            <a:endParaRPr lang="fr-FR" sz="1400" dirty="0"/>
          </a:p>
          <a:p>
            <a:endParaRPr lang="fr-FR" sz="1400" dirty="0"/>
          </a:p>
          <a:p>
            <a:r>
              <a:rPr lang="fr-FR" sz="1400" dirty="0"/>
              <a:t> </a:t>
            </a:r>
            <a:r>
              <a:rPr lang="fr-FR" sz="1400" b="1" dirty="0"/>
              <a:t>Migrations humaines anciennes :</a:t>
            </a:r>
          </a:p>
          <a:p>
            <a:endParaRPr lang="fr-FR" sz="1400" b="1" dirty="0"/>
          </a:p>
          <a:p>
            <a:pPr marL="171450" indent="-171450">
              <a:buFont typeface="Wingdings" pitchFamily="2" charset="2"/>
              <a:buChar char="Ø"/>
            </a:pPr>
            <a:r>
              <a:rPr lang="fr-FR" sz="1400" dirty="0"/>
              <a:t>   "Out of </a:t>
            </a:r>
            <a:r>
              <a:rPr lang="fr-FR" sz="1400" dirty="0" err="1"/>
              <a:t>Africa</a:t>
            </a:r>
            <a:r>
              <a:rPr lang="fr-FR" sz="1400" dirty="0"/>
              <a:t>" (60 000 à 80 000 ans) : migration des Homo sapiens depuis l'Afrique vers l'Eurasie.</a:t>
            </a:r>
          </a:p>
          <a:p>
            <a:pPr marL="171450" indent="-171450">
              <a:buFont typeface="Wingdings" pitchFamily="2" charset="2"/>
              <a:buChar char="Ø"/>
            </a:pPr>
            <a:r>
              <a:rPr lang="fr-FR" sz="1400" dirty="0"/>
              <a:t>   </a:t>
            </a:r>
            <a:r>
              <a:rPr lang="fr-FR" sz="1400" dirty="0" err="1"/>
              <a:t>Haplogroupe</a:t>
            </a:r>
            <a:r>
              <a:rPr lang="fr-FR" sz="1400" dirty="0"/>
              <a:t> E : associé à cette migration, encore présent en Afrique et en Europe du Sud.</a:t>
            </a:r>
          </a:p>
          <a:p>
            <a:endParaRPr lang="fr-FR" sz="1400" dirty="0"/>
          </a:p>
          <a:p>
            <a:r>
              <a:rPr lang="fr-FR" sz="1400" b="1" dirty="0"/>
              <a:t>Invasions indo-européennes (5 000 ans) :</a:t>
            </a:r>
          </a:p>
          <a:p>
            <a:endParaRPr lang="fr-FR" sz="1400" b="1" dirty="0"/>
          </a:p>
          <a:p>
            <a:pPr marL="171450" indent="-171450">
              <a:buFont typeface="Wingdings" pitchFamily="2" charset="2"/>
              <a:buChar char="Ø"/>
            </a:pPr>
            <a:r>
              <a:rPr lang="fr-FR" sz="1400" dirty="0"/>
              <a:t>   Diffusion des langues et des gènes à travers l’Europe et l’Asie.</a:t>
            </a:r>
          </a:p>
          <a:p>
            <a:pPr marL="171450" indent="-171450">
              <a:buFont typeface="Wingdings" pitchFamily="2" charset="2"/>
              <a:buChar char="Ø"/>
            </a:pPr>
            <a:r>
              <a:rPr lang="fr-FR" sz="1400" dirty="0"/>
              <a:t>   </a:t>
            </a:r>
            <a:r>
              <a:rPr lang="fr-FR" sz="1400" dirty="0" err="1"/>
              <a:t>Haplogroupes</a:t>
            </a:r>
            <a:r>
              <a:rPr lang="fr-FR" sz="1400" dirty="0"/>
              <a:t> R1b (dominant en Europe de l’Ouest) et R1a (présent en Europe de l’Est et en Asie du Sud) : marquent des trajectoires migratoires distinctes.</a:t>
            </a:r>
          </a:p>
          <a:p>
            <a:endParaRPr lang="fr-FR" sz="1400" dirty="0"/>
          </a:p>
          <a:p>
            <a:r>
              <a:rPr lang="fr-FR" sz="1400" b="1" dirty="0"/>
              <a:t>Migrations récentes :</a:t>
            </a:r>
          </a:p>
          <a:p>
            <a:endParaRPr lang="fr-FR" sz="1400" b="1" dirty="0"/>
          </a:p>
          <a:p>
            <a:pPr marL="171450" indent="-171450">
              <a:buFont typeface="Wingdings" pitchFamily="2" charset="2"/>
              <a:buChar char="Ø"/>
            </a:pPr>
            <a:r>
              <a:rPr lang="fr-FR" sz="1400" dirty="0"/>
              <a:t>   Expansion viking et mongole : influencent la structure génétique des populations européennes et asiatiques.</a:t>
            </a:r>
          </a:p>
          <a:p>
            <a:pPr marL="171450" indent="-171450">
              <a:buFont typeface="Wingdings" pitchFamily="2" charset="2"/>
              <a:buChar char="Ø"/>
            </a:pPr>
            <a:r>
              <a:rPr lang="fr-FR" sz="1400" dirty="0"/>
              <a:t>   </a:t>
            </a:r>
            <a:r>
              <a:rPr lang="fr-FR" sz="1400" dirty="0" err="1"/>
              <a:t>Haplogroupes</a:t>
            </a:r>
            <a:r>
              <a:rPr lang="fr-FR" sz="1400" dirty="0"/>
              <a:t> Y reflètent ces mouvements de populations historiques.</a:t>
            </a:r>
          </a:p>
          <a:p>
            <a:endParaRPr lang="fr-FR" sz="1200" dirty="0"/>
          </a:p>
        </p:txBody>
      </p:sp>
      <p:pic>
        <p:nvPicPr>
          <p:cNvPr id="6" name="Image 5" descr="Une image contenant texte, carte&#10;&#10;Description générée automatiquement">
            <a:extLst>
              <a:ext uri="{FF2B5EF4-FFF2-40B4-BE49-F238E27FC236}">
                <a16:creationId xmlns:a16="http://schemas.microsoft.com/office/drawing/2014/main" id="{8E5DCA85-71F0-8369-D2BB-2264D827F6C9}"/>
              </a:ext>
            </a:extLst>
          </p:cNvPr>
          <p:cNvPicPr>
            <a:picLocks noChangeAspect="1"/>
          </p:cNvPicPr>
          <p:nvPr/>
        </p:nvPicPr>
        <p:blipFill>
          <a:blip r:embed="rId3"/>
          <a:stretch>
            <a:fillRect/>
          </a:stretch>
        </p:blipFill>
        <p:spPr>
          <a:xfrm>
            <a:off x="7817030" y="2031952"/>
            <a:ext cx="3939541" cy="3939541"/>
          </a:xfrm>
          <a:prstGeom prst="rect">
            <a:avLst/>
          </a:prstGeom>
        </p:spPr>
      </p:pic>
    </p:spTree>
    <p:extLst>
      <p:ext uri="{BB962C8B-B14F-4D97-AF65-F5344CB8AC3E}">
        <p14:creationId xmlns:p14="http://schemas.microsoft.com/office/powerpoint/2010/main" val="63827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D4FD322-1488-2260-FF09-06978234576C}"/>
              </a:ext>
            </a:extLst>
          </p:cNvPr>
          <p:cNvSpPr txBox="1"/>
          <p:nvPr/>
        </p:nvSpPr>
        <p:spPr>
          <a:xfrm>
            <a:off x="353106" y="457881"/>
            <a:ext cx="11403465" cy="461665"/>
          </a:xfrm>
          <a:prstGeom prst="rect">
            <a:avLst/>
          </a:prstGeom>
          <a:noFill/>
        </p:spPr>
        <p:txBody>
          <a:bodyPr wrap="square" rtlCol="0">
            <a:spAutoFit/>
          </a:bodyPr>
          <a:lstStyle/>
          <a:p>
            <a:r>
              <a:rPr lang="fr-FR" sz="2400" b="1" dirty="0">
                <a:solidFill>
                  <a:srgbClr val="262626"/>
                </a:solidFill>
                <a:latin typeface="Montserrat" pitchFamily="2" charset="77"/>
              </a:rPr>
              <a:t>3. Description des données et méthodologie</a:t>
            </a:r>
          </a:p>
        </p:txBody>
      </p:sp>
      <p:sp>
        <p:nvSpPr>
          <p:cNvPr id="7" name="ZoneTexte 6">
            <a:extLst>
              <a:ext uri="{FF2B5EF4-FFF2-40B4-BE49-F238E27FC236}">
                <a16:creationId xmlns:a16="http://schemas.microsoft.com/office/drawing/2014/main" id="{D17499F1-6BD9-92A7-758D-42311524C4D8}"/>
              </a:ext>
            </a:extLst>
          </p:cNvPr>
          <p:cNvSpPr txBox="1"/>
          <p:nvPr/>
        </p:nvSpPr>
        <p:spPr>
          <a:xfrm>
            <a:off x="353106" y="1323937"/>
            <a:ext cx="6100762" cy="5262979"/>
          </a:xfrm>
          <a:prstGeom prst="rect">
            <a:avLst/>
          </a:prstGeom>
          <a:noFill/>
        </p:spPr>
        <p:txBody>
          <a:bodyPr wrap="square">
            <a:spAutoFit/>
          </a:bodyPr>
          <a:lstStyle/>
          <a:p>
            <a:pPr marL="171450" indent="-171450">
              <a:buFont typeface="Arial" panose="020B0604020202020204" pitchFamily="34" charset="0"/>
              <a:buChar char="•"/>
            </a:pPr>
            <a:r>
              <a:rPr lang="fr-FR" sz="1200" b="1" dirty="0"/>
              <a:t>Données utilisées</a:t>
            </a:r>
            <a:r>
              <a:rPr lang="fr-FR" sz="1200" dirty="0"/>
              <a:t> : Issues de la base Allen Ancient DNA </a:t>
            </a:r>
            <a:r>
              <a:rPr lang="fr-FR" sz="1200" dirty="0" err="1"/>
              <a:t>Database</a:t>
            </a:r>
            <a:r>
              <a:rPr lang="fr-FR" sz="1200" dirty="0"/>
              <a:t> (version 54, mars 2023), enrichies avec des fichiers spécifiques sur le chromosome Y</a:t>
            </a:r>
          </a:p>
          <a:p>
            <a:pPr>
              <a:buFont typeface="Arial" panose="020B0604020202020204" pitchFamily="34" charset="0"/>
              <a:buChar char="•"/>
            </a:pPr>
            <a:endParaRPr lang="fr-FR" sz="1200" dirty="0"/>
          </a:p>
          <a:p>
            <a:pPr marL="171450" indent="-171450">
              <a:buFont typeface="Arial" panose="020B0604020202020204" pitchFamily="34" charset="0"/>
              <a:buChar char="•"/>
            </a:pPr>
            <a:r>
              <a:rPr lang="fr-FR" sz="1200" b="1" dirty="0"/>
              <a:t>Fichier des informations génétiques (</a:t>
            </a:r>
            <a:r>
              <a:rPr lang="fr-FR" sz="1200" b="1" dirty="0" err="1"/>
              <a:t>chrY_infofile.csv</a:t>
            </a:r>
            <a:r>
              <a:rPr lang="fr-FR" sz="1200" b="1" dirty="0"/>
              <a:t>)</a:t>
            </a:r>
            <a:r>
              <a:rPr lang="fr-FR" sz="1200" dirty="0"/>
              <a:t> :</a:t>
            </a:r>
          </a:p>
          <a:p>
            <a:pPr marL="742950" lvl="1" indent="-285750">
              <a:buFont typeface="Courier New" panose="02070309020205020404" pitchFamily="49" charset="0"/>
              <a:buChar char="o"/>
            </a:pPr>
            <a:r>
              <a:rPr lang="fr-FR" sz="1200" dirty="0"/>
              <a:t>432 individus</a:t>
            </a:r>
          </a:p>
          <a:p>
            <a:pPr marL="742950" lvl="1" indent="-285750">
              <a:buFont typeface="Courier New" panose="02070309020205020404" pitchFamily="49" charset="0"/>
              <a:buChar char="o"/>
            </a:pPr>
            <a:r>
              <a:rPr lang="fr-FR" sz="1200" b="1" dirty="0"/>
              <a:t>Colonnes principales</a:t>
            </a:r>
            <a:r>
              <a:rPr lang="fr-FR" sz="1200" dirty="0"/>
              <a:t> :</a:t>
            </a:r>
          </a:p>
          <a:p>
            <a:pPr marL="1143000" lvl="2" indent="-228600">
              <a:buFont typeface="+mj-lt"/>
              <a:buAutoNum type="arabicPeriod"/>
            </a:pPr>
            <a:r>
              <a:rPr lang="fr-FR" sz="1200" dirty="0" err="1"/>
              <a:t>Genetic</a:t>
            </a:r>
            <a:r>
              <a:rPr lang="fr-FR" sz="1200" dirty="0"/>
              <a:t> ID : Identifiant génétique unique</a:t>
            </a:r>
          </a:p>
          <a:p>
            <a:pPr marL="1143000" lvl="2" indent="-228600">
              <a:buFont typeface="+mj-lt"/>
              <a:buAutoNum type="arabicPeriod"/>
            </a:pPr>
            <a:r>
              <a:rPr lang="fr-FR" sz="1200" dirty="0" err="1"/>
              <a:t>Political</a:t>
            </a:r>
            <a:r>
              <a:rPr lang="fr-FR" sz="1200" dirty="0"/>
              <a:t> </a:t>
            </a:r>
            <a:r>
              <a:rPr lang="fr-FR" sz="1200" dirty="0" err="1"/>
              <a:t>Entity</a:t>
            </a:r>
            <a:r>
              <a:rPr lang="fr-FR" sz="1200" dirty="0"/>
              <a:t>, </a:t>
            </a:r>
            <a:r>
              <a:rPr lang="fr-FR" sz="1200" dirty="0" err="1"/>
              <a:t>Locality</a:t>
            </a:r>
            <a:r>
              <a:rPr lang="fr-FR" sz="1200" dirty="0"/>
              <a:t> : Région géographique et localité d'origine.</a:t>
            </a:r>
          </a:p>
          <a:p>
            <a:pPr marL="1143000" lvl="2" indent="-228600">
              <a:buFont typeface="+mj-lt"/>
              <a:buAutoNum type="arabicPeriod"/>
            </a:pPr>
            <a:r>
              <a:rPr lang="fr-FR" sz="1200" dirty="0"/>
              <a:t>World Zone : Zone géographique mondiale (Asie, Europe, Afrique, etc.)</a:t>
            </a:r>
          </a:p>
          <a:p>
            <a:pPr marL="1143000" lvl="2" indent="-228600">
              <a:buFont typeface="+mj-lt"/>
              <a:buAutoNum type="arabicPeriod"/>
            </a:pPr>
            <a:r>
              <a:rPr lang="fr-FR" sz="1200" dirty="0"/>
              <a:t>Y </a:t>
            </a:r>
            <a:r>
              <a:rPr lang="fr-FR" sz="1200" dirty="0" err="1"/>
              <a:t>haplogroup</a:t>
            </a:r>
            <a:r>
              <a:rPr lang="fr-FR" sz="1200" dirty="0"/>
              <a:t> : </a:t>
            </a:r>
            <a:r>
              <a:rPr lang="fr-FR" sz="1200" dirty="0" err="1"/>
              <a:t>Haplogroupe</a:t>
            </a:r>
            <a:r>
              <a:rPr lang="fr-FR" sz="1200" dirty="0"/>
              <a:t> Y pour suivre les migrations masculines</a:t>
            </a:r>
          </a:p>
          <a:p>
            <a:pPr marL="1143000" lvl="2" indent="-228600">
              <a:buFont typeface="+mj-lt"/>
              <a:buAutoNum type="arabicPeriod"/>
            </a:pPr>
            <a:endParaRPr lang="fr-FR" sz="1200" dirty="0"/>
          </a:p>
          <a:p>
            <a:pPr marL="1143000" lvl="2" indent="-228600">
              <a:buFont typeface="+mj-lt"/>
              <a:buAutoNum type="arabicPeriod"/>
            </a:pPr>
            <a:r>
              <a:rPr lang="fr-FR" sz="1200" dirty="0"/>
              <a:t>mt </a:t>
            </a:r>
            <a:r>
              <a:rPr lang="fr-FR" sz="1200" dirty="0" err="1"/>
              <a:t>haplogroup</a:t>
            </a:r>
            <a:r>
              <a:rPr lang="fr-FR" sz="1200" dirty="0"/>
              <a:t> : </a:t>
            </a:r>
            <a:r>
              <a:rPr lang="fr-FR" sz="1200" dirty="0" err="1"/>
              <a:t>Haplogroupe</a:t>
            </a:r>
            <a:r>
              <a:rPr lang="fr-FR" sz="1200" dirty="0"/>
              <a:t> mitochondrial, renseigné pour les lignées matrilinéaires</a:t>
            </a:r>
          </a:p>
          <a:p>
            <a:pPr marL="1143000" lvl="2" indent="-228600">
              <a:buFont typeface="+mj-lt"/>
              <a:buAutoNum type="arabicPeriod"/>
            </a:pPr>
            <a:endParaRPr lang="fr-FR" sz="1200" dirty="0"/>
          </a:p>
          <a:p>
            <a:pPr marL="171450" indent="-171450">
              <a:buFont typeface="Arial" panose="020B0604020202020204" pitchFamily="34" charset="0"/>
              <a:buChar char="•"/>
            </a:pPr>
            <a:r>
              <a:rPr lang="fr-FR" sz="1200" b="1" dirty="0"/>
              <a:t>Fichier des </a:t>
            </a:r>
            <a:r>
              <a:rPr lang="fr-FR" sz="1200" b="1" dirty="0" err="1"/>
              <a:t>SNPs</a:t>
            </a:r>
            <a:r>
              <a:rPr lang="fr-FR" sz="1200" b="1" dirty="0"/>
              <a:t> du chromosome Y (</a:t>
            </a:r>
            <a:r>
              <a:rPr lang="fr-FR" sz="1200" b="1" dirty="0" err="1"/>
              <a:t>chrY_SNP_filtered.csv</a:t>
            </a:r>
            <a:r>
              <a:rPr lang="fr-FR" sz="1200" b="1" dirty="0"/>
              <a:t>)</a:t>
            </a:r>
            <a:r>
              <a:rPr lang="fr-FR" sz="1200" dirty="0"/>
              <a:t> :</a:t>
            </a:r>
          </a:p>
          <a:p>
            <a:pPr marL="742950" lvl="1" indent="-285750">
              <a:buFont typeface="Courier New" panose="02070309020205020404" pitchFamily="49" charset="0"/>
              <a:buChar char="o"/>
            </a:pPr>
            <a:r>
              <a:rPr lang="fr-FR" sz="1200" dirty="0"/>
              <a:t>432 individus</a:t>
            </a:r>
          </a:p>
          <a:p>
            <a:pPr marL="742950" lvl="1" indent="-285750">
              <a:buFont typeface="Courier New" panose="02070309020205020404" pitchFamily="49" charset="0"/>
              <a:buChar char="o"/>
            </a:pPr>
            <a:r>
              <a:rPr lang="fr-FR" sz="1200" b="1" dirty="0"/>
              <a:t>598 colonnes</a:t>
            </a:r>
            <a:r>
              <a:rPr lang="fr-FR" sz="1200" dirty="0"/>
              <a:t> : Une colonne d’identifiant génétique et 597 colonnes de </a:t>
            </a:r>
            <a:r>
              <a:rPr lang="fr-FR" sz="1200" dirty="0" err="1"/>
              <a:t>SNPs</a:t>
            </a:r>
            <a:r>
              <a:rPr lang="fr-FR" sz="1200" dirty="0"/>
              <a:t> du chromosome Y</a:t>
            </a:r>
          </a:p>
          <a:p>
            <a:pPr marL="742950" lvl="1" indent="-285750">
              <a:buFont typeface="Courier New" panose="02070309020205020404" pitchFamily="49" charset="0"/>
              <a:buChar char="o"/>
            </a:pPr>
            <a:r>
              <a:rPr lang="fr-FR" sz="1200" b="1" dirty="0"/>
              <a:t>Codage des </a:t>
            </a:r>
            <a:r>
              <a:rPr lang="fr-FR" sz="1200" b="1" dirty="0" err="1"/>
              <a:t>SNPs</a:t>
            </a:r>
            <a:r>
              <a:rPr lang="fr-FR" sz="1200" dirty="0"/>
              <a:t> :</a:t>
            </a:r>
          </a:p>
          <a:p>
            <a:pPr marL="1143000" lvl="2" indent="-228600">
              <a:buFont typeface="+mj-lt"/>
              <a:buAutoNum type="arabicPeriod"/>
            </a:pPr>
            <a:r>
              <a:rPr lang="fr-FR" sz="1200" dirty="0"/>
              <a:t>0 : Aucun allèle ne correspond au nucléotide de référence.</a:t>
            </a:r>
          </a:p>
          <a:p>
            <a:pPr marL="1143000" lvl="2" indent="-228600">
              <a:buFont typeface="+mj-lt"/>
              <a:buAutoNum type="arabicPeriod"/>
            </a:pPr>
            <a:r>
              <a:rPr lang="fr-FR" sz="1200" dirty="0"/>
              <a:t>1 : Un seul allèle correspond</a:t>
            </a:r>
          </a:p>
          <a:p>
            <a:pPr marL="1143000" lvl="2" indent="-228600">
              <a:buFont typeface="+mj-lt"/>
              <a:buAutoNum type="arabicPeriod"/>
            </a:pPr>
            <a:r>
              <a:rPr lang="fr-FR" sz="1200" dirty="0"/>
              <a:t>2 : Les deux allèles correspondent</a:t>
            </a:r>
          </a:p>
          <a:p>
            <a:pPr marL="1143000" lvl="2" indent="-228600">
              <a:buFont typeface="+mj-lt"/>
              <a:buAutoNum type="arabicPeriod"/>
            </a:pPr>
            <a:r>
              <a:rPr lang="fr-FR" sz="1200" dirty="0"/>
              <a:t>3 ou 9 : Données manquantes</a:t>
            </a:r>
          </a:p>
          <a:p>
            <a:pPr lvl="2"/>
            <a:endParaRPr lang="fr-FR" sz="1200" dirty="0"/>
          </a:p>
          <a:p>
            <a:pPr marL="1143000" lvl="2" indent="-228600">
              <a:buFont typeface="+mj-lt"/>
              <a:buAutoNum type="arabicPeriod"/>
            </a:pPr>
            <a:endParaRPr lang="fr-FR" sz="1200" dirty="0"/>
          </a:p>
          <a:p>
            <a:pPr marL="171450" indent="-171450">
              <a:buFont typeface="Arial" panose="020B0604020202020204" pitchFamily="34" charset="0"/>
              <a:buChar char="•"/>
            </a:pPr>
            <a:r>
              <a:rPr lang="fr-FR" sz="1200" b="1" dirty="0"/>
              <a:t>Complexité des données</a:t>
            </a:r>
            <a:r>
              <a:rPr lang="fr-FR" sz="1200" dirty="0"/>
              <a:t> : Chaque individu est décrit par près de 600 000 </a:t>
            </a:r>
            <a:r>
              <a:rPr lang="fr-FR" sz="1200" dirty="0" err="1"/>
              <a:t>SNPs</a:t>
            </a:r>
            <a:r>
              <a:rPr lang="fr-FR" sz="1200" dirty="0"/>
              <a:t>, ce qui nécessite des techniques avancées pour leur analyse et visualisation</a:t>
            </a:r>
          </a:p>
        </p:txBody>
      </p:sp>
      <p:pic>
        <p:nvPicPr>
          <p:cNvPr id="9" name="Image 8" descr="Une image contenant texte, dessin, bleu vert, conception&#10;&#10;Description générée automatiquement">
            <a:extLst>
              <a:ext uri="{FF2B5EF4-FFF2-40B4-BE49-F238E27FC236}">
                <a16:creationId xmlns:a16="http://schemas.microsoft.com/office/drawing/2014/main" id="{B3CE8052-6C22-0F5D-42F7-D618B315A75C}"/>
              </a:ext>
            </a:extLst>
          </p:cNvPr>
          <p:cNvPicPr>
            <a:picLocks noChangeAspect="1"/>
          </p:cNvPicPr>
          <p:nvPr/>
        </p:nvPicPr>
        <p:blipFill>
          <a:blip r:embed="rId3"/>
          <a:stretch>
            <a:fillRect/>
          </a:stretch>
        </p:blipFill>
        <p:spPr>
          <a:xfrm>
            <a:off x="6847114" y="1550704"/>
            <a:ext cx="4809444" cy="4809444"/>
          </a:xfrm>
          <a:prstGeom prst="rect">
            <a:avLst/>
          </a:prstGeom>
        </p:spPr>
      </p:pic>
    </p:spTree>
    <p:extLst>
      <p:ext uri="{BB962C8B-B14F-4D97-AF65-F5344CB8AC3E}">
        <p14:creationId xmlns:p14="http://schemas.microsoft.com/office/powerpoint/2010/main" val="275194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4DCAED7-D034-0699-E597-B4CE7BC6C999}"/>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4" name="ZoneTexte 3">
            <a:extLst>
              <a:ext uri="{FF2B5EF4-FFF2-40B4-BE49-F238E27FC236}">
                <a16:creationId xmlns:a16="http://schemas.microsoft.com/office/drawing/2014/main" id="{B7F61AF3-2DA1-324A-2473-688565453EFF}"/>
              </a:ext>
            </a:extLst>
          </p:cNvPr>
          <p:cNvSpPr txBox="1"/>
          <p:nvPr/>
        </p:nvSpPr>
        <p:spPr>
          <a:xfrm>
            <a:off x="353106" y="1288878"/>
            <a:ext cx="6949737" cy="1200329"/>
          </a:xfrm>
          <a:prstGeom prst="rect">
            <a:avLst/>
          </a:prstGeom>
          <a:noFill/>
        </p:spPr>
        <p:txBody>
          <a:bodyPr wrap="square" rtlCol="0">
            <a:spAutoFit/>
          </a:bodyPr>
          <a:lstStyle/>
          <a:p>
            <a:pPr marL="285750" indent="-285750">
              <a:buFont typeface="Arial" panose="020B0604020202020204" pitchFamily="34" charset="0"/>
              <a:buChar char="•"/>
            </a:pPr>
            <a:r>
              <a:rPr lang="fr-FR" b="1" dirty="0"/>
              <a:t>Représentation de la </a:t>
            </a:r>
            <a:r>
              <a:rPr lang="fr-FR" b="1" dirty="0" err="1"/>
              <a:t>sparsité</a:t>
            </a:r>
            <a:r>
              <a:rPr lang="fr-FR" b="1" dirty="0"/>
              <a:t> du jeu de données : </a:t>
            </a:r>
            <a:r>
              <a:rPr lang="fr-FR" dirty="0" err="1"/>
              <a:t>Heatmap</a:t>
            </a:r>
            <a:r>
              <a:rPr lang="fr-FR" dirty="0"/>
              <a:t> </a:t>
            </a:r>
          </a:p>
          <a:p>
            <a:r>
              <a:rPr lang="fr-FR" dirty="0"/>
              <a: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8196" name="Picture 4">
            <a:extLst>
              <a:ext uri="{FF2B5EF4-FFF2-40B4-BE49-F238E27FC236}">
                <a16:creationId xmlns:a16="http://schemas.microsoft.com/office/drawing/2014/main" id="{A5C24634-FB72-9957-5A87-46D38A11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644" y="1889042"/>
            <a:ext cx="4624388" cy="436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38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2F72697-830E-2D18-E448-C64346EA229F}"/>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5" name="ZoneTexte 4">
            <a:extLst>
              <a:ext uri="{FF2B5EF4-FFF2-40B4-BE49-F238E27FC236}">
                <a16:creationId xmlns:a16="http://schemas.microsoft.com/office/drawing/2014/main" id="{B3150116-F43A-EC7F-7DB4-96CA0D8FA377}"/>
              </a:ext>
            </a:extLst>
          </p:cNvPr>
          <p:cNvSpPr txBox="1"/>
          <p:nvPr/>
        </p:nvSpPr>
        <p:spPr>
          <a:xfrm>
            <a:off x="208007" y="2072760"/>
            <a:ext cx="6098058" cy="2554545"/>
          </a:xfrm>
          <a:prstGeom prst="rect">
            <a:avLst/>
          </a:prstGeom>
          <a:noFill/>
        </p:spPr>
        <p:txBody>
          <a:bodyPr wrap="square">
            <a:spAutoFit/>
          </a:bodyPr>
          <a:lstStyle/>
          <a:p>
            <a:r>
              <a:rPr lang="fr-FR" sz="1600" b="1" dirty="0"/>
              <a:t>Choix de la Mesure : </a:t>
            </a:r>
            <a:endParaRPr lang="fr-FR" sz="1600" dirty="0"/>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Distance Euclidienne</a:t>
            </a:r>
          </a:p>
          <a:p>
            <a:pPr marL="285750" indent="-285750">
              <a:buFont typeface="Arial" panose="020B0604020202020204" pitchFamily="34" charset="0"/>
              <a:buChar char="•"/>
            </a:pPr>
            <a:r>
              <a:rPr lang="fr-FR" sz="1600" dirty="0"/>
              <a:t>Distance de </a:t>
            </a:r>
            <a:r>
              <a:rPr lang="fr-FR" sz="1600" dirty="0" err="1"/>
              <a:t>Hamming</a:t>
            </a:r>
            <a:endParaRPr lang="fr-FR" sz="1600" dirty="0"/>
          </a:p>
          <a:p>
            <a:pPr marL="285750" indent="-285750">
              <a:buFont typeface="Arial" panose="020B0604020202020204" pitchFamily="34" charset="0"/>
              <a:buChar char="•"/>
            </a:pPr>
            <a:r>
              <a:rPr lang="fr-FR" sz="1600" dirty="0"/>
              <a:t>Distance de Jaccard</a:t>
            </a:r>
          </a:p>
          <a:p>
            <a:pPr marL="285750" indent="-285750">
              <a:buFont typeface="Arial" panose="020B0604020202020204" pitchFamily="34" charset="0"/>
              <a:buChar char="•"/>
            </a:pPr>
            <a:r>
              <a:rPr lang="fr-FR" sz="1600" dirty="0"/>
              <a:t>Distance Manhattan (ou L1)</a:t>
            </a:r>
          </a:p>
          <a:p>
            <a:pPr marL="285750" indent="-285750">
              <a:buFont typeface="Arial" panose="020B0604020202020204" pitchFamily="34" charset="0"/>
              <a:buChar char="•"/>
            </a:pPr>
            <a:r>
              <a:rPr lang="fr-FR" sz="1600" dirty="0"/>
              <a:t>Distance de Gower</a:t>
            </a:r>
          </a:p>
          <a:p>
            <a:pPr marL="285750" indent="-285750">
              <a:buFont typeface="Arial" panose="020B0604020202020204" pitchFamily="34" charset="0"/>
              <a:buChar char="•"/>
            </a:pPr>
            <a:r>
              <a:rPr lang="fr-FR" sz="1600" dirty="0"/>
              <a:t>Distance Cosinus</a:t>
            </a:r>
          </a:p>
          <a:p>
            <a:pPr marL="285750" indent="-285750">
              <a:buFont typeface="Arial" panose="020B0604020202020204" pitchFamily="34" charset="0"/>
              <a:buChar char="•"/>
            </a:pPr>
            <a:r>
              <a:rPr lang="fr-FR" sz="1600" dirty="0"/>
              <a:t>Distance de Canberra</a:t>
            </a:r>
          </a:p>
          <a:p>
            <a:pPr marL="285750" indent="-285750">
              <a:buFont typeface="Arial" panose="020B0604020202020204" pitchFamily="34" charset="0"/>
              <a:buChar char="•"/>
            </a:pPr>
            <a:r>
              <a:rPr lang="fr-FR" sz="1600" dirty="0"/>
              <a:t>Distance de </a:t>
            </a:r>
            <a:r>
              <a:rPr lang="fr-FR" sz="1600" dirty="0" err="1"/>
              <a:t>Hamming</a:t>
            </a:r>
            <a:r>
              <a:rPr lang="fr-FR" sz="1600" dirty="0"/>
              <a:t> modifiée</a:t>
            </a:r>
          </a:p>
        </p:txBody>
      </p:sp>
      <p:pic>
        <p:nvPicPr>
          <p:cNvPr id="7" name="Image 6" descr="Une image contenant texte&#10;&#10;Description générée automatiquement">
            <a:extLst>
              <a:ext uri="{FF2B5EF4-FFF2-40B4-BE49-F238E27FC236}">
                <a16:creationId xmlns:a16="http://schemas.microsoft.com/office/drawing/2014/main" id="{1951BDF6-106F-B510-6423-C595A7723B5E}"/>
              </a:ext>
            </a:extLst>
          </p:cNvPr>
          <p:cNvPicPr>
            <a:picLocks noChangeAspect="1"/>
          </p:cNvPicPr>
          <p:nvPr/>
        </p:nvPicPr>
        <p:blipFill>
          <a:blip r:embed="rId3"/>
          <a:stretch>
            <a:fillRect/>
          </a:stretch>
        </p:blipFill>
        <p:spPr>
          <a:xfrm>
            <a:off x="6556781" y="1352408"/>
            <a:ext cx="5199790" cy="5199790"/>
          </a:xfrm>
          <a:prstGeom prst="rect">
            <a:avLst/>
          </a:prstGeom>
        </p:spPr>
      </p:pic>
    </p:spTree>
    <p:extLst>
      <p:ext uri="{BB962C8B-B14F-4D97-AF65-F5344CB8AC3E}">
        <p14:creationId xmlns:p14="http://schemas.microsoft.com/office/powerpoint/2010/main" val="120836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carré, Caractère coloré&#10;&#10;Description générée automatiquement">
            <a:extLst>
              <a:ext uri="{FF2B5EF4-FFF2-40B4-BE49-F238E27FC236}">
                <a16:creationId xmlns:a16="http://schemas.microsoft.com/office/drawing/2014/main" id="{694F40BA-E6DE-C9DC-B859-83EFF2E04007}"/>
              </a:ext>
            </a:extLst>
          </p:cNvPr>
          <p:cNvPicPr>
            <a:picLocks noChangeAspect="1"/>
          </p:cNvPicPr>
          <p:nvPr/>
        </p:nvPicPr>
        <p:blipFill>
          <a:blip r:embed="rId3"/>
          <a:stretch>
            <a:fillRect/>
          </a:stretch>
        </p:blipFill>
        <p:spPr>
          <a:xfrm>
            <a:off x="3575964" y="2015408"/>
            <a:ext cx="5040072" cy="4465030"/>
          </a:xfrm>
          <a:prstGeom prst="rect">
            <a:avLst/>
          </a:prstGeom>
        </p:spPr>
      </p:pic>
      <p:sp>
        <p:nvSpPr>
          <p:cNvPr id="5" name="ZoneTexte 4">
            <a:extLst>
              <a:ext uri="{FF2B5EF4-FFF2-40B4-BE49-F238E27FC236}">
                <a16:creationId xmlns:a16="http://schemas.microsoft.com/office/drawing/2014/main" id="{1193D722-1D76-A63F-D003-F83A2F91AB99}"/>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6" name="ZoneTexte 5">
            <a:extLst>
              <a:ext uri="{FF2B5EF4-FFF2-40B4-BE49-F238E27FC236}">
                <a16:creationId xmlns:a16="http://schemas.microsoft.com/office/drawing/2014/main" id="{28938D03-7BFC-9E20-4DA5-0DDF0D3FAB23}"/>
              </a:ext>
            </a:extLst>
          </p:cNvPr>
          <p:cNvSpPr txBox="1"/>
          <p:nvPr/>
        </p:nvSpPr>
        <p:spPr>
          <a:xfrm>
            <a:off x="353106" y="1370919"/>
            <a:ext cx="6098058" cy="338554"/>
          </a:xfrm>
          <a:prstGeom prst="rect">
            <a:avLst/>
          </a:prstGeom>
          <a:noFill/>
        </p:spPr>
        <p:txBody>
          <a:bodyPr wrap="square">
            <a:spAutoFit/>
          </a:bodyPr>
          <a:lstStyle/>
          <a:p>
            <a:pPr marL="285750" indent="-285750">
              <a:buFont typeface="Arial" panose="020B0604020202020204" pitchFamily="34" charset="0"/>
              <a:buChar char="•"/>
            </a:pPr>
            <a:r>
              <a:rPr lang="fr-FR" sz="1600" b="1" dirty="0"/>
              <a:t>Matrice de dissimilarité </a:t>
            </a:r>
          </a:p>
        </p:txBody>
      </p:sp>
    </p:spTree>
    <p:extLst>
      <p:ext uri="{BB962C8B-B14F-4D97-AF65-F5344CB8AC3E}">
        <p14:creationId xmlns:p14="http://schemas.microsoft.com/office/powerpoint/2010/main" val="136897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F10D647-8A86-F64E-A9E6-90C7829A82BC}"/>
              </a:ext>
            </a:extLst>
          </p:cNvPr>
          <p:cNvSpPr txBox="1"/>
          <p:nvPr/>
        </p:nvSpPr>
        <p:spPr>
          <a:xfrm>
            <a:off x="353106" y="457881"/>
            <a:ext cx="11403465" cy="830997"/>
          </a:xfrm>
          <a:prstGeom prst="rect">
            <a:avLst/>
          </a:prstGeom>
          <a:noFill/>
        </p:spPr>
        <p:txBody>
          <a:bodyPr wrap="square" rtlCol="0">
            <a:spAutoFit/>
          </a:bodyPr>
          <a:lstStyle/>
          <a:p>
            <a:r>
              <a:rPr lang="fr-FR" sz="2400" b="1" dirty="0">
                <a:solidFill>
                  <a:srgbClr val="262626"/>
                </a:solidFill>
                <a:latin typeface="Montserrat" pitchFamily="2" charset="77"/>
              </a:rPr>
              <a:t>4. </a:t>
            </a:r>
            <a:r>
              <a:rPr kumimoji="0" lang="fr-FR" sz="2400" b="1" i="0" u="none" strike="noStrike" kern="1200" cap="none" spc="0" normalizeH="0" baseline="0" noProof="0" dirty="0">
                <a:ln>
                  <a:noFill/>
                </a:ln>
                <a:solidFill>
                  <a:srgbClr val="262626"/>
                </a:solidFill>
                <a:effectLst/>
                <a:uLnTx/>
                <a:uFillTx/>
                <a:latin typeface="Montserrat" pitchFamily="2" charset="77"/>
                <a:ea typeface="+mn-ea"/>
                <a:cs typeface="+mn-cs"/>
              </a:rPr>
              <a:t>Implémentation et visualisation des résultats </a:t>
            </a:r>
          </a:p>
          <a:p>
            <a:endParaRPr lang="fr-FR" sz="2400" b="1" dirty="0">
              <a:solidFill>
                <a:srgbClr val="262626"/>
              </a:solidFill>
              <a:latin typeface="Montserrat" pitchFamily="2" charset="77"/>
            </a:endParaRPr>
          </a:p>
        </p:txBody>
      </p:sp>
      <p:sp>
        <p:nvSpPr>
          <p:cNvPr id="5" name="ZoneTexte 4">
            <a:extLst>
              <a:ext uri="{FF2B5EF4-FFF2-40B4-BE49-F238E27FC236}">
                <a16:creationId xmlns:a16="http://schemas.microsoft.com/office/drawing/2014/main" id="{0CF06AA7-446A-4929-836A-CA3A8B970D9E}"/>
              </a:ext>
            </a:extLst>
          </p:cNvPr>
          <p:cNvSpPr txBox="1"/>
          <p:nvPr/>
        </p:nvSpPr>
        <p:spPr>
          <a:xfrm>
            <a:off x="353106" y="2162257"/>
            <a:ext cx="9066918" cy="1815882"/>
          </a:xfrm>
          <a:prstGeom prst="rect">
            <a:avLst/>
          </a:prstGeom>
          <a:noFill/>
        </p:spPr>
        <p:txBody>
          <a:bodyPr wrap="square">
            <a:spAutoFit/>
          </a:bodyPr>
          <a:lstStyle/>
          <a:p>
            <a:pPr marL="342900" indent="-342900">
              <a:buFont typeface="Wingdings" pitchFamily="2" charset="2"/>
              <a:buChar char="Ø"/>
            </a:pPr>
            <a:endParaRPr lang="fr-FR" sz="1400" b="1" dirty="0"/>
          </a:p>
          <a:p>
            <a:pPr marL="342900" indent="-342900">
              <a:buFont typeface="Wingdings" pitchFamily="2" charset="2"/>
              <a:buChar char="Ø"/>
            </a:pPr>
            <a:r>
              <a:rPr lang="fr-FR" sz="1400" b="1" dirty="0"/>
              <a:t>Calcul de la Dissimilarité </a:t>
            </a:r>
          </a:p>
          <a:p>
            <a:pPr marL="342900" indent="-342900">
              <a:buFont typeface="Wingdings" pitchFamily="2" charset="2"/>
              <a:buChar char="Ø"/>
            </a:pPr>
            <a:endParaRPr lang="fr-FR" sz="1400" b="1" dirty="0"/>
          </a:p>
          <a:p>
            <a:pPr marL="342900" indent="-342900">
              <a:buFont typeface="Wingdings" pitchFamily="2" charset="2"/>
              <a:buChar char="Ø"/>
            </a:pPr>
            <a:r>
              <a:rPr lang="fr-FR" sz="1400" b="1" dirty="0"/>
              <a:t>Création de la Matrice de Dissimilarité</a:t>
            </a:r>
          </a:p>
          <a:p>
            <a:pPr marL="342900" indent="-342900">
              <a:buFont typeface="Wingdings" pitchFamily="2" charset="2"/>
              <a:buChar char="Ø"/>
            </a:pPr>
            <a:endParaRPr lang="fr-FR" sz="1400" b="1" dirty="0"/>
          </a:p>
          <a:p>
            <a:pPr marL="342900" indent="-342900">
              <a:buFont typeface="Wingdings" pitchFamily="2" charset="2"/>
              <a:buChar char="Ø"/>
            </a:pPr>
            <a:r>
              <a:rPr lang="fr-FR" sz="1400" b="1" dirty="0"/>
              <a:t>Algorithme SMACOF pour MDS</a:t>
            </a:r>
          </a:p>
          <a:p>
            <a:pPr marL="342900" indent="-342900">
              <a:buFont typeface="Wingdings" pitchFamily="2" charset="2"/>
              <a:buChar char="Ø"/>
            </a:pPr>
            <a:endParaRPr lang="fr-FR" sz="1400" b="1" dirty="0"/>
          </a:p>
          <a:p>
            <a:pPr marL="342900" indent="-342900">
              <a:buFont typeface="Wingdings" pitchFamily="2" charset="2"/>
              <a:buChar char="Ø"/>
            </a:pPr>
            <a:r>
              <a:rPr lang="fr-FR" sz="1400" b="1" dirty="0"/>
              <a:t>Convergence</a:t>
            </a:r>
          </a:p>
        </p:txBody>
      </p:sp>
      <p:pic>
        <p:nvPicPr>
          <p:cNvPr id="7" name="Image 6" descr="Une image contenant texte, capture d’écran, conception&#10;&#10;Description générée automatiquement">
            <a:extLst>
              <a:ext uri="{FF2B5EF4-FFF2-40B4-BE49-F238E27FC236}">
                <a16:creationId xmlns:a16="http://schemas.microsoft.com/office/drawing/2014/main" id="{9285341F-15D6-7CDD-CE46-67CBF5A21EA6}"/>
              </a:ext>
            </a:extLst>
          </p:cNvPr>
          <p:cNvPicPr>
            <a:picLocks noChangeAspect="1"/>
          </p:cNvPicPr>
          <p:nvPr/>
        </p:nvPicPr>
        <p:blipFill>
          <a:blip r:embed="rId3"/>
          <a:stretch>
            <a:fillRect/>
          </a:stretch>
        </p:blipFill>
        <p:spPr>
          <a:xfrm>
            <a:off x="6297726" y="1683605"/>
            <a:ext cx="4716514" cy="4716514"/>
          </a:xfrm>
          <a:prstGeom prst="rect">
            <a:avLst/>
          </a:prstGeom>
        </p:spPr>
      </p:pic>
    </p:spTree>
    <p:extLst>
      <p:ext uri="{BB962C8B-B14F-4D97-AF65-F5344CB8AC3E}">
        <p14:creationId xmlns:p14="http://schemas.microsoft.com/office/powerpoint/2010/main" val="3139663642"/>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TotalTime>
  <Words>3502</Words>
  <Application>Microsoft Macintosh PowerPoint</Application>
  <PresentationFormat>Grand écran</PresentationFormat>
  <Paragraphs>216</Paragraphs>
  <Slides>19</Slides>
  <Notes>16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19</vt:i4>
      </vt:variant>
    </vt:vector>
  </HeadingPairs>
  <TitlesOfParts>
    <vt:vector size="30" baseType="lpstr">
      <vt:lpstr>Arial</vt:lpstr>
      <vt:lpstr>Avenir Next LT Pro</vt:lpstr>
      <vt:lpstr>Calibri</vt:lpstr>
      <vt:lpstr>Courier New</vt:lpstr>
      <vt:lpstr>Montserrat</vt:lpstr>
      <vt:lpstr>Montserrat SemiBold</vt:lpstr>
      <vt:lpstr>Posterama</vt:lpstr>
      <vt:lpstr>Roboto</vt:lpstr>
      <vt:lpstr>Times New Roman</vt:lpstr>
      <vt:lpstr>Wingdings</vt:lpstr>
      <vt:lpstr>SplashVTI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Mouhamed SY</dc:creator>
  <cp:lastModifiedBy>Mouhamed SY</cp:lastModifiedBy>
  <cp:revision>8</cp:revision>
  <dcterms:created xsi:type="dcterms:W3CDTF">2024-10-08T07:49:56Z</dcterms:created>
  <dcterms:modified xsi:type="dcterms:W3CDTF">2024-10-09T07:01:47Z</dcterms:modified>
</cp:coreProperties>
</file>